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3" r:id="rId1"/>
  </p:sldMasterIdLst>
  <p:notesMasterIdLst>
    <p:notesMasterId r:id="rId21"/>
  </p:notesMasterIdLst>
  <p:sldIdLst>
    <p:sldId id="302" r:id="rId2"/>
    <p:sldId id="541" r:id="rId3"/>
    <p:sldId id="564" r:id="rId4"/>
    <p:sldId id="540" r:id="rId5"/>
    <p:sldId id="542" r:id="rId6"/>
    <p:sldId id="543" r:id="rId7"/>
    <p:sldId id="544" r:id="rId8"/>
    <p:sldId id="545" r:id="rId9"/>
    <p:sldId id="546" r:id="rId10"/>
    <p:sldId id="567" r:id="rId11"/>
    <p:sldId id="568" r:id="rId12"/>
    <p:sldId id="548" r:id="rId13"/>
    <p:sldId id="550" r:id="rId14"/>
    <p:sldId id="551" r:id="rId15"/>
    <p:sldId id="569" r:id="rId16"/>
    <p:sldId id="565" r:id="rId17"/>
    <p:sldId id="566" r:id="rId18"/>
    <p:sldId id="570" r:id="rId19"/>
    <p:sldId id="571" r:id="rId20"/>
  </p:sldIdLst>
  <p:sldSz cx="9144000" cy="6858000" type="screen4x3"/>
  <p:notesSz cx="7104063" cy="10234613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0" userDrawn="1">
          <p15:clr>
            <a:srgbClr val="A4A3A4"/>
          </p15:clr>
        </p15:guide>
        <p15:guide id="2" pos="197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989"/>
    <a:srgbClr val="0C6996"/>
    <a:srgbClr val="0C6992"/>
    <a:srgbClr val="0F86C1"/>
    <a:srgbClr val="0D71A3"/>
    <a:srgbClr val="0A5374"/>
    <a:srgbClr val="094763"/>
    <a:srgbClr val="87BF7F"/>
    <a:srgbClr val="3D6D37"/>
    <a:srgbClr val="D7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504" autoAdjust="0"/>
    <p:restoredTop sz="84050" autoAdjust="0"/>
  </p:normalViewPr>
  <p:slideViewPr>
    <p:cSldViewPr>
      <p:cViewPr varScale="1">
        <p:scale>
          <a:sx n="114" d="100"/>
          <a:sy n="114" d="100"/>
        </p:scale>
        <p:origin x="112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30"/>
        <p:guide pos="197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9.xml"/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76288"/>
            <a:ext cx="5114925" cy="383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10987" y="4860473"/>
            <a:ext cx="5682090" cy="460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3081909" cy="51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20703" y="0"/>
            <a:ext cx="3081909" cy="51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722560"/>
            <a:ext cx="3081909" cy="51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20703" y="9722560"/>
            <a:ext cx="3081909" cy="51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1CE48B24-3660-43BC-AF6E-1CC32F56C39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26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CE48B24-3660-43BC-AF6E-1CC32F56C39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38D51-A30A-4113-9F7C-BDF270987808}" type="slidenum">
              <a:rPr lang="it-IT"/>
              <a:pPr/>
              <a:t>13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02590" tIns="51296" rIns="102590" bIns="51296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0DB175-48F4-4924-8A27-D377A6CFCE0B}" type="slidenum">
              <a:rPr lang="it-IT"/>
              <a:pPr/>
              <a:t>14</a:t>
            </a:fld>
            <a:endParaRPr lang="it-IT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02590" tIns="51296" rIns="102590" bIns="51296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E3BA57-607E-4A06-BCC3-7E5BD6BD8FA0}" type="slidenum">
              <a:rPr lang="it-IT"/>
              <a:pPr/>
              <a:t>2</a:t>
            </a:fld>
            <a:endParaRPr lang="it-IT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8B0FCE-DF85-46AD-8EA1-A97B79072AA9}" type="slidenum">
              <a:rPr lang="it-IT"/>
              <a:pPr/>
              <a:t>4</a:t>
            </a:fld>
            <a:endParaRPr lang="it-IT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B0E98-2088-47E8-9E88-1726BA1BEFFA}" type="slidenum">
              <a:rPr lang="it-IT"/>
              <a:pPr/>
              <a:t>5</a:t>
            </a:fld>
            <a:endParaRPr lang="it-IT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D9AB0-77F7-4BEA-9FAE-24C6C431499B}" type="slidenum">
              <a:rPr lang="it-IT"/>
              <a:pPr/>
              <a:t>6</a:t>
            </a:fld>
            <a:endParaRPr lang="it-IT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C2E795-C9A7-4EE3-9E82-4DA2E1720EBA}" type="slidenum">
              <a:rPr lang="it-IT"/>
              <a:pPr/>
              <a:t>7</a:t>
            </a:fld>
            <a:endParaRPr lang="it-IT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EFA3C4-5B69-401B-A13B-ADEBEA010E8F}" type="slidenum">
              <a:rPr lang="it-IT"/>
              <a:pPr/>
              <a:t>8</a:t>
            </a:fld>
            <a:endParaRPr lang="it-IT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02590" tIns="51296" rIns="102590" bIns="51296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759D3-8C76-4E21-BC6A-73F109DB65E8}" type="slidenum">
              <a:rPr lang="it-IT"/>
              <a:pPr/>
              <a:t>9</a:t>
            </a:fld>
            <a:endParaRPr lang="it-IT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02590" tIns="51296" rIns="102590" bIns="51296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E2BF12-72CE-47DC-876B-8FBA637D9D0F}" type="slidenum">
              <a:rPr lang="it-IT"/>
              <a:pPr/>
              <a:t>12</a:t>
            </a:fld>
            <a:endParaRPr lang="it-IT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02590" tIns="51296" rIns="102590" bIns="51296"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 dirty="0"/>
          </a:p>
        </p:txBody>
      </p:sp>
      <p:sp>
        <p:nvSpPr>
          <p:cNvPr id="30" name="Text Box 2065"/>
          <p:cNvSpPr txBox="1">
            <a:spLocks noChangeArrowheads="1"/>
          </p:cNvSpPr>
          <p:nvPr userDrawn="1"/>
        </p:nvSpPr>
        <p:spPr bwMode="auto">
          <a:xfrm>
            <a:off x="92075" y="6553200"/>
            <a:ext cx="1812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McGraw-Hill/Irwin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31" name="Text Box 2066"/>
          <p:cNvSpPr txBox="1">
            <a:spLocks noChangeArrowheads="1"/>
          </p:cNvSpPr>
          <p:nvPr userDrawn="1"/>
        </p:nvSpPr>
        <p:spPr bwMode="auto">
          <a:xfrm>
            <a:off x="3397250" y="6537325"/>
            <a:ext cx="573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914400"/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        Copyright © 2013 by The McGraw-Hill Companies, Inc. All rights reserved.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/>
          <a:p>
            <a:pPr lvl="0"/>
            <a:endParaRPr lang="it-IT" noProof="0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11/2/2017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6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docenti/emilio.tomasin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52600" y="228600"/>
            <a:ext cx="6858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4800" dirty="0">
                <a:solidFill>
                  <a:srgbClr val="411989"/>
                </a:solidFill>
                <a:latin typeface="+mj-lt"/>
                <a:cs typeface="Arial" pitchFamily="34" charset="0"/>
              </a:rPr>
              <a:t>CAPITAL ASSET PRICING MODEL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GB" sz="4800" dirty="0">
              <a:solidFill>
                <a:srgbClr val="411989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33400" y="3436519"/>
            <a:ext cx="1447800" cy="135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8800" dirty="0">
                <a:solidFill>
                  <a:srgbClr val="0B5B7F"/>
                </a:solidFill>
              </a:rPr>
              <a:t> </a:t>
            </a:r>
            <a:r>
              <a:rPr lang="en-GB" sz="6600" dirty="0">
                <a:solidFill>
                  <a:srgbClr val="0B5B7F"/>
                </a:solidFill>
              </a:rPr>
              <a:t>14</a:t>
            </a:r>
            <a:endParaRPr lang="en-GB" sz="6600" dirty="0">
              <a:solidFill>
                <a:srgbClr val="0A5374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438400" y="44196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r>
              <a:rPr lang="it-IT" b="1" dirty="0">
                <a:hlinkClick r:id="rId3"/>
              </a:rPr>
              <a:t>http://www.unibo.it/docenti/</a:t>
            </a:r>
            <a:r>
              <a:rPr lang="it-IT" b="1" dirty="0" err="1">
                <a:hlinkClick r:id="rId3"/>
              </a:rPr>
              <a:t>emilio.tomasini</a:t>
            </a:r>
            <a:r>
              <a:rPr lang="it-IT" b="1" dirty="0"/>
              <a:t> </a:t>
            </a:r>
          </a:p>
        </p:txBody>
      </p:sp>
      <p:pic>
        <p:nvPicPr>
          <p:cNvPr id="9420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438400"/>
            <a:ext cx="593227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7C5B32-9ED6-4D93-BE53-EB752F2B6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differenza tra CAPM e SML ?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BEE67C9A-1FEE-4E25-8146-F8F645398B4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647" y="1841989"/>
            <a:ext cx="5953956" cy="4363059"/>
          </a:xfrm>
        </p:spPr>
      </p:pic>
    </p:spTree>
    <p:extLst>
      <p:ext uri="{BB962C8B-B14F-4D97-AF65-F5344CB8AC3E}">
        <p14:creationId xmlns:p14="http://schemas.microsoft.com/office/powerpoint/2010/main" val="2207125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4D05CF-082A-49DF-BBCD-98326FB63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 di </a:t>
            </a:r>
            <a:r>
              <a:rPr lang="it-IT" dirty="0" err="1"/>
              <a:t>sharpe</a:t>
            </a:r>
            <a:endParaRPr lang="it-IT" dirty="0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287D2046-B827-4ED3-87D6-42B0BB902EB0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133600"/>
            <a:ext cx="6629400" cy="3657600"/>
            <a:chOff x="864" y="816"/>
            <a:chExt cx="4176" cy="2304"/>
          </a:xfrm>
        </p:grpSpPr>
        <p:sp>
          <p:nvSpPr>
            <p:cNvPr id="5" name="Line 10">
              <a:extLst>
                <a:ext uri="{FF2B5EF4-FFF2-40B4-BE49-F238E27FC236}">
                  <a16:creationId xmlns:a16="http://schemas.microsoft.com/office/drawing/2014/main" id="{580D9F42-65C8-44CB-989E-5B47AA71D3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056"/>
              <a:ext cx="0" cy="20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" name="Line 11">
              <a:extLst>
                <a:ext uri="{FF2B5EF4-FFF2-40B4-BE49-F238E27FC236}">
                  <a16:creationId xmlns:a16="http://schemas.microsoft.com/office/drawing/2014/main" id="{5BC1C747-058A-4E05-B15A-BBD7450267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120"/>
              <a:ext cx="27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" name="Rectangle 13">
              <a:extLst>
                <a:ext uri="{FF2B5EF4-FFF2-40B4-BE49-F238E27FC236}">
                  <a16:creationId xmlns:a16="http://schemas.microsoft.com/office/drawing/2014/main" id="{7423DB2A-D31E-42F1-8DE5-81D65BA26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816"/>
              <a:ext cx="1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 err="1">
                  <a:cs typeface="Arial" charset="0"/>
                </a:rPr>
                <a:t>Rendimento</a:t>
              </a:r>
              <a:endParaRPr lang="en-US" sz="2000" b="1" dirty="0">
                <a:cs typeface="Arial" charset="0"/>
              </a:endParaRPr>
            </a:p>
          </p:txBody>
        </p:sp>
        <p:sp>
          <p:nvSpPr>
            <p:cNvPr id="8" name="Line 15">
              <a:extLst>
                <a:ext uri="{FF2B5EF4-FFF2-40B4-BE49-F238E27FC236}">
                  <a16:creationId xmlns:a16="http://schemas.microsoft.com/office/drawing/2014/main" id="{338E0140-F37B-42C0-912F-FF2F0571B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736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6">
              <a:extLst>
                <a:ext uri="{FF2B5EF4-FFF2-40B4-BE49-F238E27FC236}">
                  <a16:creationId xmlns:a16="http://schemas.microsoft.com/office/drawing/2014/main" id="{7CA1BFE3-CAF1-4DC3-ABE0-4DFFD793F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544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f</a:t>
              </a:r>
            </a:p>
          </p:txBody>
        </p:sp>
        <p:sp>
          <p:nvSpPr>
            <p:cNvPr id="10" name="Rectangle 17">
              <a:extLst>
                <a:ext uri="{FF2B5EF4-FFF2-40B4-BE49-F238E27FC236}">
                  <a16:creationId xmlns:a16="http://schemas.microsoft.com/office/drawing/2014/main" id="{C391990D-ADFE-48CF-9A18-A4C3570CC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256"/>
              <a:ext cx="187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 err="1"/>
                <a:t>Rendimento</a:t>
              </a:r>
              <a:r>
                <a:rPr lang="en-US" sz="2000" b="1" dirty="0"/>
                <a:t> </a:t>
              </a:r>
              <a:r>
                <a:rPr lang="en-US" sz="2000" b="1" dirty="0" err="1"/>
                <a:t>privo</a:t>
              </a:r>
              <a:r>
                <a:rPr lang="en-US" sz="2000" b="1" dirty="0"/>
                <a:t>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 dirty="0"/>
                <a:t>di </a:t>
              </a:r>
              <a:r>
                <a:rPr lang="en-US" sz="2000" b="1" dirty="0" err="1"/>
                <a:t>rischio</a:t>
              </a:r>
              <a:r>
                <a:rPr lang="en-US" sz="2000" b="1" dirty="0"/>
                <a:t>     =</a:t>
              </a:r>
            </a:p>
          </p:txBody>
        </p:sp>
        <p:sp>
          <p:nvSpPr>
            <p:cNvPr id="11" name="Line 19">
              <a:extLst>
                <a:ext uri="{FF2B5EF4-FFF2-40B4-BE49-F238E27FC236}">
                  <a16:creationId xmlns:a16="http://schemas.microsoft.com/office/drawing/2014/main" id="{43A84590-26CE-44AC-89D6-F6F2AD5EE1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200"/>
              <a:ext cx="2256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9898184-F11F-4E7B-BBF1-4BD0E09536AA}"/>
              </a:ext>
            </a:extLst>
          </p:cNvPr>
          <p:cNvSpPr txBox="1"/>
          <p:nvPr/>
        </p:nvSpPr>
        <p:spPr>
          <a:xfrm>
            <a:off x="7004108" y="603146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Rischio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9CECE6A-7943-4680-BD81-AC52D3DBAFDE}"/>
              </a:ext>
            </a:extLst>
          </p:cNvPr>
          <p:cNvCxnSpPr/>
          <p:nvPr/>
        </p:nvCxnSpPr>
        <p:spPr>
          <a:xfrm>
            <a:off x="6324600" y="3200400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B8DA9748-4430-41C7-9625-A475E6A7BCF1}"/>
              </a:ext>
            </a:extLst>
          </p:cNvPr>
          <p:cNvCxnSpPr/>
          <p:nvPr/>
        </p:nvCxnSpPr>
        <p:spPr>
          <a:xfrm>
            <a:off x="5410200" y="381000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B14B7B90-A5DB-40BC-802E-4A2BB907B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225" y="851693"/>
            <a:ext cx="371475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364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it-IT"/>
              <a:t>Frontiera efficiente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362200" y="1981200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362200" y="5257800"/>
            <a:ext cx="441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1" name="Arc 5"/>
          <p:cNvSpPr>
            <a:spLocks/>
          </p:cNvSpPr>
          <p:nvPr/>
        </p:nvSpPr>
        <p:spPr bwMode="auto">
          <a:xfrm>
            <a:off x="3659188" y="2744788"/>
            <a:ext cx="2667000" cy="1828800"/>
          </a:xfrm>
          <a:custGeom>
            <a:avLst/>
            <a:gdLst>
              <a:gd name="T0" fmla="*/ 0 w 21600"/>
              <a:gd name="T1" fmla="*/ 1828800 h 21600"/>
              <a:gd name="T2" fmla="*/ 2665395 w 21600"/>
              <a:gd name="T3" fmla="*/ 0 h 21600"/>
              <a:gd name="T4" fmla="*/ 2667000 w 21600"/>
              <a:gd name="T5" fmla="*/ 1828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75"/>
                  <a:pt x="9662" y="7"/>
                  <a:pt x="21587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5"/>
                  <a:pt x="9662" y="7"/>
                  <a:pt x="2158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876800" y="441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A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080125" y="34893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/>
              <a:t>B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1828800" y="1600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cs typeface="Arial" charset="0"/>
              </a:rPr>
              <a:t>Rendimento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6858000" y="5181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cs typeface="Arial" charset="0"/>
              </a:rPr>
              <a:t>Rischio</a:t>
            </a:r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 flipH="1" flipV="1">
            <a:off x="5867400" y="1981200"/>
            <a:ext cx="1905000" cy="16811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7" name="Rectangle 13"/>
          <p:cNvSpPr>
            <a:spLocks noChangeArrowheads="1"/>
          </p:cNvSpPr>
          <p:nvPr/>
        </p:nvSpPr>
        <p:spPr bwMode="auto">
          <a:xfrm>
            <a:off x="5486400" y="533400"/>
            <a:ext cx="3048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err="1"/>
              <a:t>L’obiettivo</a:t>
            </a:r>
            <a:r>
              <a:rPr lang="en-US" sz="2000" b="1" dirty="0"/>
              <a:t> è </a:t>
            </a:r>
            <a:r>
              <a:rPr lang="en-US" sz="2000" b="1" dirty="0" err="1"/>
              <a:t>muoversi</a:t>
            </a:r>
            <a:r>
              <a:rPr lang="en-US" sz="2000" b="1" dirty="0"/>
              <a:t> verso </a:t>
            </a:r>
            <a:r>
              <a:rPr lang="en-US" sz="2000" b="1" dirty="0" err="1"/>
              <a:t>l’alto</a:t>
            </a:r>
            <a:r>
              <a:rPr lang="en-US" sz="2000" b="1" dirty="0"/>
              <a:t> e verso </a:t>
            </a:r>
            <a:r>
              <a:rPr lang="en-US" sz="2000" b="1" dirty="0" err="1"/>
              <a:t>sinistra</a:t>
            </a:r>
            <a:r>
              <a:rPr lang="en-US" sz="2000" b="1" dirty="0"/>
              <a:t>.  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/>
              <a:t>               PERCHE’</a:t>
            </a:r>
            <a:r>
              <a:rPr lang="en-US" sz="2400" b="1" dirty="0"/>
              <a:t>?</a:t>
            </a:r>
          </a:p>
        </p:txBody>
      </p:sp>
    </p:spTree>
  </p:cSld>
  <p:clrMapOvr>
    <a:masterClrMapping/>
  </p:clrMapOvr>
  <p:transition>
    <p:split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it-IT"/>
              <a:t>Frontiera efficiente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362200" y="1981200"/>
            <a:ext cx="0" cy="327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362200" y="5257800"/>
            <a:ext cx="441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828800" y="1371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cs typeface="Arial" charset="0"/>
              </a:rPr>
              <a:t>Rendimento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934200" y="5105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cs typeface="Arial" charset="0"/>
              </a:rPr>
              <a:t>Rischio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495800" y="2057400"/>
            <a:ext cx="0" cy="2971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514600" y="3581400"/>
            <a:ext cx="4114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089" name="Rectangle 9"/>
          <p:cNvSpPr>
            <a:spLocks noChangeArrowheads="1"/>
          </p:cNvSpPr>
          <p:nvPr/>
        </p:nvSpPr>
        <p:spPr bwMode="auto">
          <a:xfrm>
            <a:off x="2438400" y="2362200"/>
            <a:ext cx="1981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FF"/>
                </a:solidFill>
              </a:rPr>
              <a:t>Rischio basso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FF"/>
                </a:solidFill>
              </a:rPr>
              <a:t>Rendimento elevato</a:t>
            </a:r>
          </a:p>
        </p:txBody>
      </p:sp>
      <p:sp>
        <p:nvSpPr>
          <p:cNvPr id="430090" name="Rectangle 10"/>
          <p:cNvSpPr>
            <a:spLocks noChangeArrowheads="1"/>
          </p:cNvSpPr>
          <p:nvPr/>
        </p:nvSpPr>
        <p:spPr bwMode="auto">
          <a:xfrm>
            <a:off x="4648200" y="2362200"/>
            <a:ext cx="2667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FF"/>
                </a:solidFill>
              </a:rPr>
              <a:t>Rischio elevato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FF"/>
                </a:solidFill>
              </a:rPr>
              <a:t>Rendimento elevato </a:t>
            </a:r>
          </a:p>
        </p:txBody>
      </p:sp>
      <p:sp>
        <p:nvSpPr>
          <p:cNvPr id="430091" name="Rectangle 11"/>
          <p:cNvSpPr>
            <a:spLocks noChangeArrowheads="1"/>
          </p:cNvSpPr>
          <p:nvPr/>
        </p:nvSpPr>
        <p:spPr bwMode="auto">
          <a:xfrm>
            <a:off x="2438400" y="3810000"/>
            <a:ext cx="1981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solidFill>
                  <a:srgbClr val="CC00FF"/>
                </a:solidFill>
              </a:rPr>
              <a:t>Rischio basso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FF"/>
                </a:solidFill>
              </a:rPr>
              <a:t>Rendimento basso</a:t>
            </a:r>
          </a:p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rgbClr val="CC00FF"/>
              </a:solidFill>
            </a:endParaRPr>
          </a:p>
        </p:txBody>
      </p:sp>
      <p:sp>
        <p:nvSpPr>
          <p:cNvPr id="430092" name="Rectangle 12"/>
          <p:cNvSpPr>
            <a:spLocks noChangeArrowheads="1"/>
          </p:cNvSpPr>
          <p:nvPr/>
        </p:nvSpPr>
        <p:spPr bwMode="auto">
          <a:xfrm>
            <a:off x="4724400" y="3810000"/>
            <a:ext cx="1981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solidFill>
                  <a:srgbClr val="CC00FF"/>
                </a:solidFill>
              </a:rPr>
              <a:t>Rischio elevato</a:t>
            </a:r>
          </a:p>
          <a:p>
            <a:pPr eaLnBrk="0" hangingPunct="0"/>
            <a:r>
              <a:rPr lang="en-US" sz="2000" b="1">
                <a:solidFill>
                  <a:srgbClr val="CC00FF"/>
                </a:solidFill>
              </a:rPr>
              <a:t>Rendimento basso</a:t>
            </a:r>
          </a:p>
          <a:p>
            <a:pPr eaLnBrk="0" hangingPunct="0"/>
            <a:endParaRPr lang="en-US" sz="2000" b="1">
              <a:solidFill>
                <a:srgbClr val="CC00FF"/>
              </a:solidFill>
            </a:endParaRPr>
          </a:p>
        </p:txBody>
      </p:sp>
      <p:sp>
        <p:nvSpPr>
          <p:cNvPr id="16397" name="Arc 13"/>
          <p:cNvSpPr>
            <a:spLocks/>
          </p:cNvSpPr>
          <p:nvPr/>
        </p:nvSpPr>
        <p:spPr bwMode="auto">
          <a:xfrm>
            <a:off x="3278188" y="2592388"/>
            <a:ext cx="2667000" cy="1828800"/>
          </a:xfrm>
          <a:custGeom>
            <a:avLst/>
            <a:gdLst>
              <a:gd name="T0" fmla="*/ 0 w 21600"/>
              <a:gd name="T1" fmla="*/ 1828800 h 21600"/>
              <a:gd name="T2" fmla="*/ 2665395 w 21600"/>
              <a:gd name="T3" fmla="*/ 0 h 21600"/>
              <a:gd name="T4" fmla="*/ 2667000 w 21600"/>
              <a:gd name="T5" fmla="*/ 1828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75"/>
                  <a:pt x="9662" y="7"/>
                  <a:pt x="21587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5"/>
                  <a:pt x="9662" y="7"/>
                  <a:pt x="2158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9" grpId="0" autoUpdateAnimBg="0"/>
      <p:bldP spid="430090" grpId="0" autoUpdateAnimBg="0"/>
      <p:bldP spid="430091" grpId="0" autoUpdateAnimBg="0"/>
      <p:bldP spid="43009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685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it-IT"/>
              <a:t>Linea del mercato azionario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772400" y="5029200"/>
            <a:ext cx="13716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cs typeface="Arial" charset="0"/>
              </a:rPr>
              <a:t>Beta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400800" y="34290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 b="1"/>
              <a:t>Portafoglio efficiente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388" y="2727325"/>
            <a:ext cx="4953000" cy="2286000"/>
            <a:chOff x="384" y="1680"/>
            <a:chExt cx="3120" cy="1440"/>
          </a:xfrm>
        </p:grpSpPr>
        <p:sp>
          <p:nvSpPr>
            <p:cNvPr id="17425" name="Rectangle 6"/>
            <p:cNvSpPr>
              <a:spLocks noChangeArrowheads="1"/>
            </p:cNvSpPr>
            <p:nvPr/>
          </p:nvSpPr>
          <p:spPr bwMode="auto">
            <a:xfrm>
              <a:off x="384" y="1680"/>
              <a:ext cx="20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       Rendimento    = r</a:t>
              </a:r>
              <a:r>
                <a:rPr lang="en-US" sz="2000" b="1" baseline="-25000"/>
                <a:t>m</a:t>
              </a:r>
              <a:r>
                <a:rPr lang="en-US" sz="2000" b="1"/>
                <a:t>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       del mercato</a:t>
              </a:r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 flipH="1">
              <a:off x="2256" y="1872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>
              <a:off x="3504" y="187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95350" y="1371600"/>
            <a:ext cx="6629400" cy="3657600"/>
            <a:chOff x="864" y="816"/>
            <a:chExt cx="4176" cy="2304"/>
          </a:xfrm>
        </p:grpSpPr>
        <p:sp>
          <p:nvSpPr>
            <p:cNvPr id="17415" name="Line 10"/>
            <p:cNvSpPr>
              <a:spLocks noChangeShapeType="1"/>
            </p:cNvSpPr>
            <p:nvPr/>
          </p:nvSpPr>
          <p:spPr bwMode="auto">
            <a:xfrm>
              <a:off x="2256" y="1056"/>
              <a:ext cx="0" cy="20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16" name="Line 11"/>
            <p:cNvSpPr>
              <a:spLocks noChangeShapeType="1"/>
            </p:cNvSpPr>
            <p:nvPr/>
          </p:nvSpPr>
          <p:spPr bwMode="auto">
            <a:xfrm>
              <a:off x="2256" y="3120"/>
              <a:ext cx="27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17" name="Arc 12"/>
            <p:cNvSpPr>
              <a:spLocks/>
            </p:cNvSpPr>
            <p:nvPr/>
          </p:nvSpPr>
          <p:spPr bwMode="auto">
            <a:xfrm>
              <a:off x="3073" y="1537"/>
              <a:ext cx="1680" cy="1152"/>
            </a:xfrm>
            <a:custGeom>
              <a:avLst/>
              <a:gdLst>
                <a:gd name="T0" fmla="*/ 0 w 21600"/>
                <a:gd name="T1" fmla="*/ 1152 h 21600"/>
                <a:gd name="T2" fmla="*/ 1679 w 21600"/>
                <a:gd name="T3" fmla="*/ 0 h 21600"/>
                <a:gd name="T4" fmla="*/ 1680 w 21600"/>
                <a:gd name="T5" fmla="*/ 115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75"/>
                    <a:pt x="9662" y="7"/>
                    <a:pt x="21587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5"/>
                    <a:pt x="9662" y="7"/>
                    <a:pt x="21587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18" name="Rectangle 13"/>
            <p:cNvSpPr>
              <a:spLocks noChangeArrowheads="1"/>
            </p:cNvSpPr>
            <p:nvPr/>
          </p:nvSpPr>
          <p:spPr bwMode="auto">
            <a:xfrm>
              <a:off x="1920" y="816"/>
              <a:ext cx="1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cs typeface="Arial" charset="0"/>
                </a:rPr>
                <a:t>Rendimento</a:t>
              </a:r>
            </a:p>
          </p:txBody>
        </p:sp>
        <p:sp>
          <p:nvSpPr>
            <p:cNvPr id="17419" name="Rectangle 14"/>
            <p:cNvSpPr>
              <a:spLocks noChangeArrowheads="1"/>
            </p:cNvSpPr>
            <p:nvPr/>
          </p:nvSpPr>
          <p:spPr bwMode="auto">
            <a:xfrm>
              <a:off x="3408" y="1488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.</a:t>
              </a:r>
            </a:p>
          </p:txBody>
        </p:sp>
        <p:sp>
          <p:nvSpPr>
            <p:cNvPr id="17420" name="Line 15"/>
            <p:cNvSpPr>
              <a:spLocks noChangeShapeType="1"/>
            </p:cNvSpPr>
            <p:nvPr/>
          </p:nvSpPr>
          <p:spPr bwMode="auto">
            <a:xfrm>
              <a:off x="2160" y="2736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21" name="Rectangle 16"/>
            <p:cNvSpPr>
              <a:spLocks noChangeArrowheads="1"/>
            </p:cNvSpPr>
            <p:nvPr/>
          </p:nvSpPr>
          <p:spPr bwMode="auto">
            <a:xfrm>
              <a:off x="1920" y="2544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f</a:t>
              </a:r>
            </a:p>
          </p:txBody>
        </p:sp>
        <p:sp>
          <p:nvSpPr>
            <p:cNvPr id="17422" name="Rectangle 17"/>
            <p:cNvSpPr>
              <a:spLocks noChangeArrowheads="1"/>
            </p:cNvSpPr>
            <p:nvPr/>
          </p:nvSpPr>
          <p:spPr bwMode="auto">
            <a:xfrm>
              <a:off x="864" y="2256"/>
              <a:ext cx="187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Rendimento privo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di rischio     =</a:t>
              </a:r>
            </a:p>
          </p:txBody>
        </p:sp>
        <p:sp>
          <p:nvSpPr>
            <p:cNvPr id="17423" name="Line 18"/>
            <p:cNvSpPr>
              <a:spLocks noChangeShapeType="1"/>
            </p:cNvSpPr>
            <p:nvPr/>
          </p:nvSpPr>
          <p:spPr bwMode="auto">
            <a:xfrm flipH="1" flipV="1">
              <a:off x="3552" y="1920"/>
              <a:ext cx="48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24" name="Line 19"/>
            <p:cNvSpPr>
              <a:spLocks noChangeShapeType="1"/>
            </p:cNvSpPr>
            <p:nvPr/>
          </p:nvSpPr>
          <p:spPr bwMode="auto">
            <a:xfrm flipV="1">
              <a:off x="2256" y="1200"/>
              <a:ext cx="2256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0" name="Rectangle 13">
            <a:extLst>
              <a:ext uri="{FF2B5EF4-FFF2-40B4-BE49-F238E27FC236}">
                <a16:creationId xmlns:a16="http://schemas.microsoft.com/office/drawing/2014/main" id="{ADD97408-5F20-468E-BC48-4C6538F86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5626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solidFill>
                  <a:schemeClr val="tx2"/>
                </a:solidFill>
              </a:rPr>
              <a:t>Equazione</a:t>
            </a:r>
            <a:r>
              <a:rPr lang="en-US" sz="3200" b="1" dirty="0">
                <a:solidFill>
                  <a:schemeClr val="tx2"/>
                </a:solidFill>
              </a:rPr>
              <a:t> SML =  </a:t>
            </a:r>
            <a:r>
              <a:rPr lang="en-US" sz="3200" b="1" dirty="0" err="1">
                <a:solidFill>
                  <a:schemeClr val="tx2"/>
                </a:solidFill>
              </a:rPr>
              <a:t>r</a:t>
            </a:r>
            <a:r>
              <a:rPr lang="en-US" sz="3200" b="1" baseline="-25000" dirty="0" err="1">
                <a:solidFill>
                  <a:schemeClr val="tx2"/>
                </a:solidFill>
              </a:rPr>
              <a:t>f</a:t>
            </a:r>
            <a:r>
              <a:rPr lang="en-US" sz="3200" b="1" dirty="0">
                <a:solidFill>
                  <a:schemeClr val="tx2"/>
                </a:solidFill>
              </a:rPr>
              <a:t> + B ( </a:t>
            </a:r>
            <a:r>
              <a:rPr lang="en-US" sz="3200" b="1" dirty="0" err="1">
                <a:solidFill>
                  <a:schemeClr val="tx2"/>
                </a:solidFill>
              </a:rPr>
              <a:t>r</a:t>
            </a:r>
            <a:r>
              <a:rPr lang="en-US" sz="3200" b="1" baseline="-25000" dirty="0" err="1">
                <a:solidFill>
                  <a:schemeClr val="tx2"/>
                </a:solidFill>
              </a:rPr>
              <a:t>m</a:t>
            </a:r>
            <a:r>
              <a:rPr lang="en-US" sz="3200" b="1" dirty="0">
                <a:solidFill>
                  <a:schemeClr val="tx2"/>
                </a:solidFill>
              </a:rPr>
              <a:t> - </a:t>
            </a:r>
            <a:r>
              <a:rPr lang="en-US" sz="3200" b="1" dirty="0" err="1">
                <a:solidFill>
                  <a:schemeClr val="tx2"/>
                </a:solidFill>
              </a:rPr>
              <a:t>r</a:t>
            </a:r>
            <a:r>
              <a:rPr lang="en-US" sz="3200" b="1" baseline="-25000" dirty="0" err="1">
                <a:solidFill>
                  <a:schemeClr val="tx2"/>
                </a:solidFill>
              </a:rPr>
              <a:t>f</a:t>
            </a:r>
            <a:r>
              <a:rPr lang="en-US" sz="3200" b="1" dirty="0">
                <a:solidFill>
                  <a:schemeClr val="tx2"/>
                </a:solidFill>
              </a:rPr>
              <a:t> )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4C047F-5A92-4643-9CAA-65125FAC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CAPITAL ASSET PRICING MODEL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1A210B-24DC-47E9-9808-E3DECF3C86F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Il messaggio del modello è molto semplice: in un mercato concorrenziale il premio atteso per il rischio varia in modo direttamente proporzionale al beta. Ciò significa che tutti gli investitori si debbono collocare sulla SML.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13FC703-5134-4344-B2C9-EFCC9F5E6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114800"/>
            <a:ext cx="70866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solidFill>
                  <a:schemeClr val="tx2"/>
                </a:solidFill>
              </a:rPr>
              <a:t>Rendimento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atteso</a:t>
            </a:r>
            <a:r>
              <a:rPr lang="en-US" sz="3200" b="1" dirty="0">
                <a:solidFill>
                  <a:schemeClr val="tx2"/>
                </a:solidFill>
              </a:rPr>
              <a:t> =  </a:t>
            </a:r>
            <a:r>
              <a:rPr lang="en-US" sz="3200" b="1" dirty="0" err="1">
                <a:solidFill>
                  <a:schemeClr val="tx2"/>
                </a:solidFill>
              </a:rPr>
              <a:t>r</a:t>
            </a:r>
            <a:r>
              <a:rPr lang="en-US" sz="3200" b="1" baseline="-25000" dirty="0" err="1">
                <a:solidFill>
                  <a:schemeClr val="tx2"/>
                </a:solidFill>
              </a:rPr>
              <a:t>f</a:t>
            </a:r>
            <a:r>
              <a:rPr lang="en-US" sz="3200" b="1" dirty="0">
                <a:solidFill>
                  <a:schemeClr val="tx2"/>
                </a:solidFill>
              </a:rPr>
              <a:t> + B ( </a:t>
            </a:r>
            <a:r>
              <a:rPr lang="en-US" sz="3200" b="1" dirty="0" err="1">
                <a:solidFill>
                  <a:schemeClr val="tx2"/>
                </a:solidFill>
              </a:rPr>
              <a:t>r</a:t>
            </a:r>
            <a:r>
              <a:rPr lang="en-US" sz="3200" b="1" baseline="-25000" dirty="0" err="1">
                <a:solidFill>
                  <a:schemeClr val="tx2"/>
                </a:solidFill>
              </a:rPr>
              <a:t>m</a:t>
            </a:r>
            <a:r>
              <a:rPr lang="en-US" sz="3200" b="1" dirty="0">
                <a:solidFill>
                  <a:schemeClr val="tx2"/>
                </a:solidFill>
              </a:rPr>
              <a:t> - </a:t>
            </a:r>
            <a:r>
              <a:rPr lang="en-US" sz="3200" b="1" dirty="0" err="1">
                <a:solidFill>
                  <a:schemeClr val="tx2"/>
                </a:solidFill>
              </a:rPr>
              <a:t>r</a:t>
            </a:r>
            <a:r>
              <a:rPr lang="en-US" sz="3200" b="1" baseline="-25000" dirty="0" err="1">
                <a:solidFill>
                  <a:schemeClr val="tx2"/>
                </a:solidFill>
              </a:rPr>
              <a:t>f</a:t>
            </a:r>
            <a:r>
              <a:rPr lang="en-US" sz="3200" b="1" dirty="0">
                <a:solidFill>
                  <a:schemeClr val="tx2"/>
                </a:solidFill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435964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AA5716-D974-453A-BC60-DC6A7751E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succede se un asset non è posizionato lungo la </a:t>
            </a:r>
            <a:r>
              <a:rPr lang="it-IT" dirty="0" err="1"/>
              <a:t>slm</a:t>
            </a:r>
            <a:r>
              <a:rPr lang="it-IT" dirty="0"/>
              <a:t> ?</a:t>
            </a:r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E4505598-9D9F-4ED9-A3DD-A6CF89743826}"/>
              </a:ext>
            </a:extLst>
          </p:cNvPr>
          <p:cNvGrpSpPr>
            <a:grpSpLocks/>
          </p:cNvGrpSpPr>
          <p:nvPr/>
        </p:nvGrpSpPr>
        <p:grpSpPr bwMode="auto">
          <a:xfrm>
            <a:off x="895350" y="1579563"/>
            <a:ext cx="6629400" cy="3449638"/>
            <a:chOff x="864" y="947"/>
            <a:chExt cx="4176" cy="2173"/>
          </a:xfrm>
        </p:grpSpPr>
        <p:sp>
          <p:nvSpPr>
            <p:cNvPr id="5" name="Line 10">
              <a:extLst>
                <a:ext uri="{FF2B5EF4-FFF2-40B4-BE49-F238E27FC236}">
                  <a16:creationId xmlns:a16="http://schemas.microsoft.com/office/drawing/2014/main" id="{D307FCC3-5414-4543-A87F-25E442337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056"/>
              <a:ext cx="0" cy="20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" name="Line 11">
              <a:extLst>
                <a:ext uri="{FF2B5EF4-FFF2-40B4-BE49-F238E27FC236}">
                  <a16:creationId xmlns:a16="http://schemas.microsoft.com/office/drawing/2014/main" id="{E78DCB9C-4550-46DE-B651-A5E7D2C350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120"/>
              <a:ext cx="27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3">
              <a:extLst>
                <a:ext uri="{FF2B5EF4-FFF2-40B4-BE49-F238E27FC236}">
                  <a16:creationId xmlns:a16="http://schemas.microsoft.com/office/drawing/2014/main" id="{872F862A-35A0-4D5F-8EE1-1B477CBEB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947"/>
              <a:ext cx="1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 err="1">
                  <a:cs typeface="Arial" charset="0"/>
                </a:rPr>
                <a:t>Rendimento</a:t>
              </a:r>
              <a:endParaRPr lang="en-US" sz="2000" b="1" dirty="0">
                <a:cs typeface="Arial" charset="0"/>
              </a:endParaRPr>
            </a:p>
          </p:txBody>
        </p:sp>
        <p:sp>
          <p:nvSpPr>
            <p:cNvPr id="10" name="Line 15">
              <a:extLst>
                <a:ext uri="{FF2B5EF4-FFF2-40B4-BE49-F238E27FC236}">
                  <a16:creationId xmlns:a16="http://schemas.microsoft.com/office/drawing/2014/main" id="{B4544444-42AE-4DF9-95F1-252F1A3B39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736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6">
              <a:extLst>
                <a:ext uri="{FF2B5EF4-FFF2-40B4-BE49-F238E27FC236}">
                  <a16:creationId xmlns:a16="http://schemas.microsoft.com/office/drawing/2014/main" id="{EDB20979-C55F-4F9A-8B28-C4D9E7745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544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f</a:t>
              </a:r>
            </a:p>
          </p:txBody>
        </p:sp>
        <p:sp>
          <p:nvSpPr>
            <p:cNvPr id="12" name="Rectangle 17">
              <a:extLst>
                <a:ext uri="{FF2B5EF4-FFF2-40B4-BE49-F238E27FC236}">
                  <a16:creationId xmlns:a16="http://schemas.microsoft.com/office/drawing/2014/main" id="{71541CCC-D3ED-4DD8-B91F-E398B45D1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256"/>
              <a:ext cx="187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Rendimento privo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di rischio     =</a:t>
              </a:r>
            </a:p>
          </p:txBody>
        </p:sp>
        <p:sp>
          <p:nvSpPr>
            <p:cNvPr id="14" name="Line 19">
              <a:extLst>
                <a:ext uri="{FF2B5EF4-FFF2-40B4-BE49-F238E27FC236}">
                  <a16:creationId xmlns:a16="http://schemas.microsoft.com/office/drawing/2014/main" id="{8ECC764C-2607-4AC9-AED5-FEBE870C6C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200"/>
              <a:ext cx="2256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Ovale 14">
            <a:extLst>
              <a:ext uri="{FF2B5EF4-FFF2-40B4-BE49-F238E27FC236}">
                <a16:creationId xmlns:a16="http://schemas.microsoft.com/office/drawing/2014/main" id="{830A846D-1706-4E04-9953-F755E8C4549D}"/>
              </a:ext>
            </a:extLst>
          </p:cNvPr>
          <p:cNvSpPr/>
          <p:nvPr/>
        </p:nvSpPr>
        <p:spPr>
          <a:xfrm>
            <a:off x="5282619" y="208966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AF4D7B0-14B6-4E21-9F55-733E118B7D70}"/>
              </a:ext>
            </a:extLst>
          </p:cNvPr>
          <p:cNvSpPr txBox="1"/>
          <p:nvPr/>
        </p:nvSpPr>
        <p:spPr>
          <a:xfrm>
            <a:off x="5454068" y="1981199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Asset B: il prezzo sale</a:t>
            </a:r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E676CC09-AC15-4BAF-B6A5-5BADF768C4A7}"/>
              </a:ext>
            </a:extLst>
          </p:cNvPr>
          <p:cNvSpPr/>
          <p:nvPr/>
        </p:nvSpPr>
        <p:spPr>
          <a:xfrm>
            <a:off x="3638550" y="4343400"/>
            <a:ext cx="152400" cy="1682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5859319-57C7-4E95-AA8A-7CCC1A222E18}"/>
              </a:ext>
            </a:extLst>
          </p:cNvPr>
          <p:cNvSpPr txBox="1"/>
          <p:nvPr/>
        </p:nvSpPr>
        <p:spPr>
          <a:xfrm>
            <a:off x="4002072" y="4224449"/>
            <a:ext cx="277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Asset A: il prezzo scende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E497351-CEEB-4FAD-81E5-8AD60ED74003}"/>
              </a:ext>
            </a:extLst>
          </p:cNvPr>
          <p:cNvSpPr txBox="1"/>
          <p:nvPr/>
        </p:nvSpPr>
        <p:spPr>
          <a:xfrm>
            <a:off x="7130468" y="5257800"/>
            <a:ext cx="1524000" cy="381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Beta</a:t>
            </a:r>
          </a:p>
        </p:txBody>
      </p:sp>
    </p:spTree>
    <p:extLst>
      <p:ext uri="{BB962C8B-B14F-4D97-AF65-F5344CB8AC3E}">
        <p14:creationId xmlns:p14="http://schemas.microsoft.com/office/powerpoint/2010/main" val="4162502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62B541-23E8-4137-9164-AD5B7104C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due scelte di un investitore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5632E0-A92A-4920-AF84-C92E8041773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Selezionare il portafoglio M</a:t>
            </a:r>
          </a:p>
          <a:p>
            <a:r>
              <a:rPr lang="it-IT" dirty="0"/>
              <a:t>Decidere quanto investire nel portafoglio M e quanto investire nel tasso fisso free risk</a:t>
            </a:r>
          </a:p>
        </p:txBody>
      </p:sp>
    </p:spTree>
    <p:extLst>
      <p:ext uri="{BB962C8B-B14F-4D97-AF65-F5344CB8AC3E}">
        <p14:creationId xmlns:p14="http://schemas.microsoft.com/office/powerpoint/2010/main" val="1348524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9ADA80-8E35-451B-84BB-B37177779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ci importa concretamente ?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FEFD07-1547-490B-8C0D-CCA3892590F2}"/>
              </a:ext>
            </a:extLst>
          </p:cNvPr>
          <p:cNvSpPr txBox="1"/>
          <p:nvPr/>
        </p:nvSpPr>
        <p:spPr>
          <a:xfrm>
            <a:off x="533400" y="1676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n-lt"/>
              </a:rPr>
              <a:t>Nel nostro amato foglio Excel del calcolo del fair </a:t>
            </a:r>
            <a:r>
              <a:rPr lang="it-IT" dirty="0" err="1">
                <a:latin typeface="+mn-lt"/>
              </a:rPr>
              <a:t>value</a:t>
            </a:r>
            <a:r>
              <a:rPr lang="it-IT" dirty="0">
                <a:latin typeface="+mn-lt"/>
              </a:rPr>
              <a:t> potremo inserire un tasso di rendimento adeguato con cui scontare i flussi di cassa futuri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484F2ED-31A9-4253-B212-975D788EB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2581493"/>
            <a:ext cx="70866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>
                <a:solidFill>
                  <a:schemeClr val="tx2"/>
                </a:solidFill>
              </a:rPr>
              <a:t>Rendimento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atteso</a:t>
            </a:r>
            <a:r>
              <a:rPr lang="en-US" sz="3200" b="1" dirty="0">
                <a:solidFill>
                  <a:schemeClr val="tx2"/>
                </a:solidFill>
              </a:rPr>
              <a:t> =  </a:t>
            </a:r>
            <a:r>
              <a:rPr lang="en-US" sz="3200" b="1" dirty="0" err="1">
                <a:solidFill>
                  <a:schemeClr val="tx2"/>
                </a:solidFill>
              </a:rPr>
              <a:t>r</a:t>
            </a:r>
            <a:r>
              <a:rPr lang="en-US" sz="3200" b="1" baseline="-25000" dirty="0" err="1">
                <a:solidFill>
                  <a:schemeClr val="tx2"/>
                </a:solidFill>
              </a:rPr>
              <a:t>f</a:t>
            </a:r>
            <a:r>
              <a:rPr lang="en-US" sz="3200" b="1" dirty="0">
                <a:solidFill>
                  <a:schemeClr val="tx2"/>
                </a:solidFill>
              </a:rPr>
              <a:t> + B ( </a:t>
            </a:r>
            <a:r>
              <a:rPr lang="en-US" sz="3200" b="1" dirty="0" err="1">
                <a:solidFill>
                  <a:schemeClr val="tx2"/>
                </a:solidFill>
              </a:rPr>
              <a:t>r</a:t>
            </a:r>
            <a:r>
              <a:rPr lang="en-US" sz="3200" b="1" baseline="-25000" dirty="0" err="1">
                <a:solidFill>
                  <a:schemeClr val="tx2"/>
                </a:solidFill>
              </a:rPr>
              <a:t>m</a:t>
            </a:r>
            <a:r>
              <a:rPr lang="en-US" sz="3200" b="1" dirty="0">
                <a:solidFill>
                  <a:schemeClr val="tx2"/>
                </a:solidFill>
              </a:rPr>
              <a:t> - </a:t>
            </a:r>
            <a:r>
              <a:rPr lang="en-US" sz="3200" b="1" dirty="0" err="1">
                <a:solidFill>
                  <a:schemeClr val="tx2"/>
                </a:solidFill>
              </a:rPr>
              <a:t>r</a:t>
            </a:r>
            <a:r>
              <a:rPr lang="en-US" sz="3200" b="1" baseline="-25000" dirty="0" err="1">
                <a:solidFill>
                  <a:schemeClr val="tx2"/>
                </a:solidFill>
              </a:rPr>
              <a:t>f</a:t>
            </a:r>
            <a:r>
              <a:rPr lang="en-US" sz="3200" b="1" dirty="0">
                <a:solidFill>
                  <a:schemeClr val="tx2"/>
                </a:solidFill>
              </a:rPr>
              <a:t> )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C3CD7A3-92BE-431A-94CB-75A40F158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6767" y="3425673"/>
            <a:ext cx="3778033" cy="2974672"/>
          </a:xfrm>
          <a:prstGeom prst="rect">
            <a:avLst/>
          </a:prstGeom>
        </p:spPr>
      </p:pic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BF999E3E-EE83-4DBC-A0D4-10B04514B29D}"/>
              </a:ext>
            </a:extLst>
          </p:cNvPr>
          <p:cNvCxnSpPr>
            <a:cxnSpLocks/>
          </p:cNvCxnSpPr>
          <p:nvPr/>
        </p:nvCxnSpPr>
        <p:spPr>
          <a:xfrm>
            <a:off x="1828800" y="3166911"/>
            <a:ext cx="2438400" cy="2319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299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BCA21C-1453-423D-984A-88E19849A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INPUT NELLA REALTA’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2D5DAC-F286-4A3A-BB28-19092CECF36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/>
              <a:t>Rf</a:t>
            </a:r>
            <a:r>
              <a:rPr lang="it-IT" dirty="0"/>
              <a:t> = tasso di rendimento di un BTP 10 anni</a:t>
            </a:r>
          </a:p>
          <a:p>
            <a:r>
              <a:rPr lang="it-IT" dirty="0"/>
              <a:t>Beta = molti siti lo riportano come ad esempio quello del Financial Times </a:t>
            </a:r>
            <a:r>
              <a:rPr lang="it-IT" dirty="0">
                <a:hlinkClick r:id="rId2"/>
              </a:rPr>
              <a:t>www.ft.com</a:t>
            </a:r>
            <a:r>
              <a:rPr lang="it-IT" dirty="0"/>
              <a:t>. O brutalmente si cerca una azienda nello stesso mercato nazionale che abbia la stesso ramo di attività della azienda da valutare oppure ancora meglio un beta SETTORIALE nello stesso mercato</a:t>
            </a:r>
          </a:p>
          <a:p>
            <a:r>
              <a:rPr lang="it-IT" dirty="0" err="1"/>
              <a:t>Rm</a:t>
            </a:r>
            <a:r>
              <a:rPr lang="it-IT" dirty="0"/>
              <a:t> = dobbiamo studiare il corso e capire quale sia il </a:t>
            </a:r>
            <a:r>
              <a:rPr lang="it-IT" dirty="0" err="1"/>
              <a:t>Rm</a:t>
            </a:r>
            <a:r>
              <a:rPr lang="it-IT" dirty="0"/>
              <a:t> adeguato per l’Italia o per il paese in cui ci troviamo ad operare</a:t>
            </a:r>
          </a:p>
        </p:txBody>
      </p:sp>
    </p:spTree>
    <p:extLst>
      <p:ext uri="{BB962C8B-B14F-4D97-AF65-F5344CB8AC3E}">
        <p14:creationId xmlns:p14="http://schemas.microsoft.com/office/powerpoint/2010/main" val="140980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0225"/>
            <a:ext cx="79248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it-IT" sz="2800" dirty="0"/>
              <a:t>Teoria del portafoglio di </a:t>
            </a:r>
            <a:r>
              <a:rPr lang="it-IT" sz="2800" dirty="0" err="1"/>
              <a:t>Markowitz</a:t>
            </a:r>
            <a:r>
              <a:rPr lang="it-IT" sz="2800" dirty="0"/>
              <a:t>: la distribuzione dei rendimenti </a:t>
            </a:r>
            <a:r>
              <a:rPr lang="it-IT" sz="2800" dirty="0" err="1"/>
              <a:t>e’</a:t>
            </a:r>
            <a:r>
              <a:rPr lang="it-IT" sz="2800" dirty="0"/>
              <a:t> normale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7753350" cy="487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t-IT" dirty="0"/>
              <a:t>Variazione di prezzo </a:t>
            </a:r>
            <a:r>
              <a:rPr lang="it-IT" i="1" dirty="0"/>
              <a:t>vs</a:t>
            </a:r>
            <a:r>
              <a:rPr lang="it-IT" dirty="0"/>
              <a:t>. distribuzione normale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sz="2400" i="1" dirty="0"/>
              <a:t>Coca Cola - variazione percentuale quotidiana 1987-2004</a:t>
            </a:r>
            <a:r>
              <a:rPr lang="it-IT" i="1" dirty="0"/>
              <a:t>  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5"/>
          <p:cNvSpPr txBox="1">
            <a:spLocks noChangeArrowheads="1"/>
          </p:cNvSpPr>
          <p:nvPr/>
        </p:nvSpPr>
        <p:spPr bwMode="auto">
          <a:xfrm rot="-5400000">
            <a:off x="-384968" y="3426619"/>
            <a:ext cx="350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400">
                <a:latin typeface="Times New Roman" pitchFamily="18" charset="0"/>
              </a:rPr>
              <a:t>Proporzione dei giorni</a:t>
            </a: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2362200" y="5791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400">
                <a:latin typeface="Times New Roman" pitchFamily="18" charset="0"/>
              </a:rPr>
              <a:t>% di variazione quotidiana 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1676400" y="2209800"/>
          <a:ext cx="5486400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Grafico" r:id="rId8" imgW="6095951" imgH="4067327" progId="MSGraph.Chart.8">
                  <p:embed followColorScheme="full"/>
                </p:oleObj>
              </mc:Choice>
              <mc:Fallback>
                <p:oleObj name="Grafico" r:id="rId8" imgW="6095951" imgH="4067327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09800"/>
                        <a:ext cx="5486400" cy="366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62200" y="3124200"/>
            <a:ext cx="4343400" cy="2286000"/>
            <a:chOff x="1488" y="1680"/>
            <a:chExt cx="2736" cy="1680"/>
          </a:xfrm>
        </p:grpSpPr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488" y="1680"/>
              <a:ext cx="1454" cy="1680"/>
            </a:xfrm>
            <a:custGeom>
              <a:avLst/>
              <a:gdLst>
                <a:gd name="T0" fmla="*/ 1480 w 1480"/>
                <a:gd name="T1" fmla="*/ 28 h 1724"/>
                <a:gd name="T2" fmla="*/ 1232 w 1480"/>
                <a:gd name="T3" fmla="*/ 235 h 1724"/>
                <a:gd name="T4" fmla="*/ 839 w 1480"/>
                <a:gd name="T5" fmla="*/ 1441 h 1724"/>
                <a:gd name="T6" fmla="*/ 0 w 1480"/>
                <a:gd name="T7" fmla="*/ 1724 h 17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0"/>
                <a:gd name="T13" fmla="*/ 0 h 1724"/>
                <a:gd name="T14" fmla="*/ 1480 w 1480"/>
                <a:gd name="T15" fmla="*/ 1724 h 17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0" h="1724">
                  <a:moveTo>
                    <a:pt x="1480" y="28"/>
                  </a:moveTo>
                  <a:cubicBezTo>
                    <a:pt x="1439" y="63"/>
                    <a:pt x="1339" y="0"/>
                    <a:pt x="1232" y="235"/>
                  </a:cubicBezTo>
                  <a:cubicBezTo>
                    <a:pt x="1125" y="470"/>
                    <a:pt x="1044" y="1193"/>
                    <a:pt x="839" y="1441"/>
                  </a:cubicBezTo>
                  <a:cubicBezTo>
                    <a:pt x="634" y="1689"/>
                    <a:pt x="317" y="1706"/>
                    <a:pt x="0" y="1724"/>
                  </a:cubicBez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928" y="1680"/>
              <a:ext cx="1296" cy="1680"/>
            </a:xfrm>
            <a:custGeom>
              <a:avLst/>
              <a:gdLst>
                <a:gd name="T0" fmla="*/ 0 w 1312"/>
                <a:gd name="T1" fmla="*/ 32 h 1680"/>
                <a:gd name="T2" fmla="*/ 242 w 1312"/>
                <a:gd name="T3" fmla="*/ 229 h 1680"/>
                <a:gd name="T4" fmla="*/ 584 w 1312"/>
                <a:gd name="T5" fmla="*/ 1404 h 1680"/>
                <a:gd name="T6" fmla="*/ 1312 w 1312"/>
                <a:gd name="T7" fmla="*/ 1680 h 1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2"/>
                <a:gd name="T13" fmla="*/ 0 h 1680"/>
                <a:gd name="T14" fmla="*/ 1312 w 1312"/>
                <a:gd name="T15" fmla="*/ 1680 h 1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2" h="1680">
                  <a:moveTo>
                    <a:pt x="0" y="32"/>
                  </a:moveTo>
                  <a:cubicBezTo>
                    <a:pt x="40" y="65"/>
                    <a:pt x="145" y="0"/>
                    <a:pt x="242" y="229"/>
                  </a:cubicBezTo>
                  <a:cubicBezTo>
                    <a:pt x="339" y="458"/>
                    <a:pt x="406" y="1163"/>
                    <a:pt x="584" y="1404"/>
                  </a:cubicBezTo>
                  <a:cubicBezTo>
                    <a:pt x="761" y="1646"/>
                    <a:pt x="1037" y="1662"/>
                    <a:pt x="1312" y="1680"/>
                  </a:cubicBez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625AB-3B94-4AC1-B899-815806832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r>
              <a:rPr lang="it-IT" dirty="0"/>
              <a:t>Se la distribuzione è normale …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B104075-E128-4323-9869-714E4F94D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/>
              <a:t>Le uniche cose che interessano ad un investitore sono la media (attesa di rendimento) e lo scardo quadratico medio (attesa di rischio)</a:t>
            </a:r>
          </a:p>
          <a:p>
            <a:pPr marL="0" indent="0" eaLnBrk="1" hangingPunct="1">
              <a:buNone/>
              <a:defRPr/>
            </a:pP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9E58FB2-B6FC-4889-9230-4384AA67E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048000"/>
            <a:ext cx="3456487" cy="330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99405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sz="4000"/>
              <a:t>Teoria del portafoglio di Markowitz</a:t>
            </a:r>
            <a:endParaRPr lang="it-IT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/>
              <a:t>Combinare più azioni all’interno del portafoglio può ridurre lo scarto quadratico medio al di sotto del livello ottenuto da un semplice calcolo della media ponderata.</a:t>
            </a:r>
          </a:p>
          <a:p>
            <a:pPr eaLnBrk="1" hangingPunct="1">
              <a:defRPr/>
            </a:pPr>
            <a:r>
              <a:rPr lang="it-IT" dirty="0"/>
              <a:t>Ciò è reso possibile dai coefficienti di correlazione.</a:t>
            </a:r>
          </a:p>
          <a:p>
            <a:pPr eaLnBrk="1" hangingPunct="1">
              <a:defRPr/>
            </a:pPr>
            <a:r>
              <a:rPr lang="it-IT" dirty="0"/>
              <a:t>Le varie combinazioni di azioni che creano questi scarti quadratici medi costituiscono l’insieme dei </a:t>
            </a:r>
            <a:r>
              <a:rPr lang="it-IT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portafogli efficienti</a:t>
            </a:r>
            <a:r>
              <a:rPr lang="it-IT" dirty="0"/>
              <a:t>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sz="4000"/>
              <a:t>Teoria del portafoglio di Markowitz</a:t>
            </a:r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2286000" y="3581400"/>
            <a:ext cx="3162300" cy="1676400"/>
          </a:xfrm>
          <a:custGeom>
            <a:avLst/>
            <a:gdLst>
              <a:gd name="T0" fmla="*/ 456 w 1656"/>
              <a:gd name="T1" fmla="*/ 672 h 672"/>
              <a:gd name="T2" fmla="*/ 72 w 1656"/>
              <a:gd name="T3" fmla="*/ 480 h 672"/>
              <a:gd name="T4" fmla="*/ 888 w 1656"/>
              <a:gd name="T5" fmla="*/ 144 h 672"/>
              <a:gd name="T6" fmla="*/ 1656 w 1656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1656"/>
              <a:gd name="T13" fmla="*/ 0 h 672"/>
              <a:gd name="T14" fmla="*/ 1656 w 1656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56" h="672">
                <a:moveTo>
                  <a:pt x="456" y="672"/>
                </a:moveTo>
                <a:cubicBezTo>
                  <a:pt x="228" y="620"/>
                  <a:pt x="0" y="568"/>
                  <a:pt x="72" y="480"/>
                </a:cubicBezTo>
                <a:cubicBezTo>
                  <a:pt x="144" y="392"/>
                  <a:pt x="624" y="224"/>
                  <a:pt x="888" y="144"/>
                </a:cubicBezTo>
                <a:cubicBezTo>
                  <a:pt x="1152" y="64"/>
                  <a:pt x="1528" y="24"/>
                  <a:pt x="1656" y="0"/>
                </a:cubicBezTo>
              </a:path>
            </a:pathLst>
          </a:custGeom>
          <a:noFill/>
          <a:ln w="19050" cmpd="sng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752600" y="28956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752600" y="57150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505200" y="53340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Coca Cola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486400" y="28956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Reebok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876800" y="57912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>
                <a:latin typeface="Times New Roman" pitchFamily="18" charset="0"/>
              </a:rPr>
              <a:t>Scarto quadratico medio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25146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Rendimento atteso (%)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5486400" y="3124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 flipV="1">
            <a:off x="3200400" y="5257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114800" y="4199731"/>
            <a:ext cx="2133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35% in Reebok</a:t>
            </a:r>
          </a:p>
          <a:p>
            <a:pPr eaLnBrk="0" hangingPunct="0">
              <a:spcBef>
                <a:spcPct val="50000"/>
              </a:spcBef>
            </a:pPr>
            <a:endParaRPr lang="en-US" sz="1400" dirty="0">
              <a:latin typeface="Times New Roman" pitchFamily="18" charset="0"/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3482480" y="434270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07566" name="AutoShape 14"/>
          <p:cNvSpPr>
            <a:spLocks noChangeArrowheads="1"/>
          </p:cNvSpPr>
          <p:nvPr/>
        </p:nvSpPr>
        <p:spPr bwMode="auto">
          <a:xfrm>
            <a:off x="3045204" y="4266501"/>
            <a:ext cx="152400" cy="152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371600" y="1295400"/>
            <a:ext cx="647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u"/>
            </a:pPr>
            <a:r>
              <a:rPr lang="it-IT" sz="2000">
                <a:latin typeface="Times New Roman" pitchFamily="18" charset="0"/>
              </a:rPr>
              <a:t> Il rendimento atteso e lo scarto quadratico medio variano secondo le differenti combinazioni delle due azioni in portafoglio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E7BB5010-F466-427E-B1A8-28DB798D22D7}"/>
              </a:ext>
            </a:extLst>
          </p:cNvPr>
          <p:cNvCxnSpPr>
            <a:stCxn id="8195" idx="0"/>
            <a:endCxn id="8195" idx="3"/>
          </p:cNvCxnSpPr>
          <p:nvPr/>
        </p:nvCxnSpPr>
        <p:spPr>
          <a:xfrm flipV="1">
            <a:off x="3156778" y="3581400"/>
            <a:ext cx="2291522" cy="167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C087184-89B1-44F3-A0F2-82BBFBF2ECB5}"/>
              </a:ext>
            </a:extLst>
          </p:cNvPr>
          <p:cNvSpPr txBox="1"/>
          <p:nvPr/>
        </p:nvSpPr>
        <p:spPr>
          <a:xfrm>
            <a:off x="5181599" y="3886200"/>
            <a:ext cx="80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ρ</a:t>
            </a:r>
            <a:r>
              <a:rPr lang="it-IT" dirty="0"/>
              <a:t> = 1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49AF3CE-AE99-475E-A047-F6E4EDC865F5}"/>
              </a:ext>
            </a:extLst>
          </p:cNvPr>
          <p:cNvSpPr txBox="1"/>
          <p:nvPr/>
        </p:nvSpPr>
        <p:spPr>
          <a:xfrm>
            <a:off x="2435117" y="3830399"/>
            <a:ext cx="80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ρ</a:t>
            </a:r>
            <a:r>
              <a:rPr lang="it-IT" dirty="0"/>
              <a:t> &lt; 1</a:t>
            </a:r>
          </a:p>
        </p:txBody>
      </p:sp>
    </p:spTree>
  </p:cSld>
  <p:clrMapOvr>
    <a:masterClrMapping/>
  </p:clrMapOvr>
  <p:transition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eaLnBrk="1" hangingPunct="1"/>
            <a:r>
              <a:rPr lang="it-IT" dirty="0"/>
              <a:t>Frontiera efficiente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19400" y="2590800"/>
            <a:ext cx="5029200" cy="3429000"/>
            <a:chOff x="1200" y="1104"/>
            <a:chExt cx="3168" cy="2160"/>
          </a:xfrm>
        </p:grpSpPr>
        <p:sp>
          <p:nvSpPr>
            <p:cNvPr id="9223" name="Rectangle 4"/>
            <p:cNvSpPr>
              <a:spLocks noChangeArrowheads="1"/>
            </p:cNvSpPr>
            <p:nvPr/>
          </p:nvSpPr>
          <p:spPr bwMode="auto">
            <a:xfrm>
              <a:off x="1200" y="1104"/>
              <a:ext cx="3168" cy="216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24" name="Freeform 5"/>
            <p:cNvSpPr>
              <a:spLocks/>
            </p:cNvSpPr>
            <p:nvPr/>
          </p:nvSpPr>
          <p:spPr bwMode="auto">
            <a:xfrm>
              <a:off x="1672" y="1440"/>
              <a:ext cx="1784" cy="1344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25" name="Freeform 6"/>
            <p:cNvSpPr>
              <a:spLocks/>
            </p:cNvSpPr>
            <p:nvPr/>
          </p:nvSpPr>
          <p:spPr bwMode="auto">
            <a:xfrm>
              <a:off x="1968" y="2592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26" name="Freeform 7"/>
            <p:cNvSpPr>
              <a:spLocks/>
            </p:cNvSpPr>
            <p:nvPr/>
          </p:nvSpPr>
          <p:spPr bwMode="auto">
            <a:xfrm>
              <a:off x="2112" y="2400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27" name="Freeform 8"/>
            <p:cNvSpPr>
              <a:spLocks/>
            </p:cNvSpPr>
            <p:nvPr/>
          </p:nvSpPr>
          <p:spPr bwMode="auto">
            <a:xfrm>
              <a:off x="2256" y="2256"/>
              <a:ext cx="192" cy="144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28" name="Freeform 9"/>
            <p:cNvSpPr>
              <a:spLocks/>
            </p:cNvSpPr>
            <p:nvPr/>
          </p:nvSpPr>
          <p:spPr bwMode="auto">
            <a:xfrm>
              <a:off x="2256" y="2112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29" name="Freeform 10"/>
            <p:cNvSpPr>
              <a:spLocks/>
            </p:cNvSpPr>
            <p:nvPr/>
          </p:nvSpPr>
          <p:spPr bwMode="auto">
            <a:xfrm>
              <a:off x="2016" y="2304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0" name="Freeform 11"/>
            <p:cNvSpPr>
              <a:spLocks/>
            </p:cNvSpPr>
            <p:nvPr/>
          </p:nvSpPr>
          <p:spPr bwMode="auto">
            <a:xfrm>
              <a:off x="2496" y="2016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1" name="Freeform 12"/>
            <p:cNvSpPr>
              <a:spLocks/>
            </p:cNvSpPr>
            <p:nvPr/>
          </p:nvSpPr>
          <p:spPr bwMode="auto">
            <a:xfrm>
              <a:off x="2208" y="2496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2" name="Freeform 13"/>
            <p:cNvSpPr>
              <a:spLocks/>
            </p:cNvSpPr>
            <p:nvPr/>
          </p:nvSpPr>
          <p:spPr bwMode="auto">
            <a:xfrm>
              <a:off x="2448" y="2304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3" name="Freeform 14"/>
            <p:cNvSpPr>
              <a:spLocks/>
            </p:cNvSpPr>
            <p:nvPr/>
          </p:nvSpPr>
          <p:spPr bwMode="auto">
            <a:xfrm>
              <a:off x="2688" y="2064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4" name="Freeform 15"/>
            <p:cNvSpPr>
              <a:spLocks/>
            </p:cNvSpPr>
            <p:nvPr/>
          </p:nvSpPr>
          <p:spPr bwMode="auto">
            <a:xfrm>
              <a:off x="2928" y="1824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5" name="Freeform 16"/>
            <p:cNvSpPr>
              <a:spLocks/>
            </p:cNvSpPr>
            <p:nvPr/>
          </p:nvSpPr>
          <p:spPr bwMode="auto">
            <a:xfrm>
              <a:off x="2688" y="1920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6" name="Freeform 17"/>
            <p:cNvSpPr>
              <a:spLocks/>
            </p:cNvSpPr>
            <p:nvPr/>
          </p:nvSpPr>
          <p:spPr bwMode="auto">
            <a:xfrm>
              <a:off x="3120" y="1728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7" name="Freeform 18"/>
            <p:cNvSpPr>
              <a:spLocks/>
            </p:cNvSpPr>
            <p:nvPr/>
          </p:nvSpPr>
          <p:spPr bwMode="auto">
            <a:xfrm>
              <a:off x="3216" y="1536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8" name="Freeform 19"/>
            <p:cNvSpPr>
              <a:spLocks/>
            </p:cNvSpPr>
            <p:nvPr/>
          </p:nvSpPr>
          <p:spPr bwMode="auto">
            <a:xfrm>
              <a:off x="3072" y="1584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9" name="Freeform 20"/>
            <p:cNvSpPr>
              <a:spLocks/>
            </p:cNvSpPr>
            <p:nvPr/>
          </p:nvSpPr>
          <p:spPr bwMode="auto">
            <a:xfrm>
              <a:off x="1920" y="2496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0" name="Freeform 21"/>
            <p:cNvSpPr>
              <a:spLocks/>
            </p:cNvSpPr>
            <p:nvPr/>
          </p:nvSpPr>
          <p:spPr bwMode="auto">
            <a:xfrm>
              <a:off x="2064" y="2112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1" name="Freeform 22"/>
            <p:cNvSpPr>
              <a:spLocks/>
            </p:cNvSpPr>
            <p:nvPr/>
          </p:nvSpPr>
          <p:spPr bwMode="auto">
            <a:xfrm>
              <a:off x="1824" y="2448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2" name="Freeform 23"/>
            <p:cNvSpPr>
              <a:spLocks/>
            </p:cNvSpPr>
            <p:nvPr/>
          </p:nvSpPr>
          <p:spPr bwMode="auto">
            <a:xfrm>
              <a:off x="1776" y="2304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3" name="Freeform 24"/>
            <p:cNvSpPr>
              <a:spLocks/>
            </p:cNvSpPr>
            <p:nvPr/>
          </p:nvSpPr>
          <p:spPr bwMode="auto">
            <a:xfrm>
              <a:off x="2352" y="1920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4" name="Freeform 25"/>
            <p:cNvSpPr>
              <a:spLocks/>
            </p:cNvSpPr>
            <p:nvPr/>
          </p:nvSpPr>
          <p:spPr bwMode="auto">
            <a:xfrm>
              <a:off x="2544" y="1872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5" name="Freeform 26"/>
            <p:cNvSpPr>
              <a:spLocks/>
            </p:cNvSpPr>
            <p:nvPr/>
          </p:nvSpPr>
          <p:spPr bwMode="auto">
            <a:xfrm>
              <a:off x="2736" y="1728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6" name="Freeform 27"/>
            <p:cNvSpPr>
              <a:spLocks/>
            </p:cNvSpPr>
            <p:nvPr/>
          </p:nvSpPr>
          <p:spPr bwMode="auto">
            <a:xfrm>
              <a:off x="2880" y="1680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7" name="Freeform 28"/>
            <p:cNvSpPr>
              <a:spLocks/>
            </p:cNvSpPr>
            <p:nvPr/>
          </p:nvSpPr>
          <p:spPr bwMode="auto">
            <a:xfrm>
              <a:off x="1872" y="2256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8" name="Freeform 29"/>
            <p:cNvSpPr>
              <a:spLocks/>
            </p:cNvSpPr>
            <p:nvPr/>
          </p:nvSpPr>
          <p:spPr bwMode="auto">
            <a:xfrm>
              <a:off x="1968" y="2064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9" name="Freeform 30"/>
            <p:cNvSpPr>
              <a:spLocks/>
            </p:cNvSpPr>
            <p:nvPr/>
          </p:nvSpPr>
          <p:spPr bwMode="auto">
            <a:xfrm>
              <a:off x="2208" y="1920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50" name="Freeform 31"/>
            <p:cNvSpPr>
              <a:spLocks/>
            </p:cNvSpPr>
            <p:nvPr/>
          </p:nvSpPr>
          <p:spPr bwMode="auto">
            <a:xfrm>
              <a:off x="2400" y="1776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51" name="Freeform 32"/>
            <p:cNvSpPr>
              <a:spLocks/>
            </p:cNvSpPr>
            <p:nvPr/>
          </p:nvSpPr>
          <p:spPr bwMode="auto">
            <a:xfrm>
              <a:off x="2592" y="1728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52" name="Freeform 33"/>
            <p:cNvSpPr>
              <a:spLocks/>
            </p:cNvSpPr>
            <p:nvPr/>
          </p:nvSpPr>
          <p:spPr bwMode="auto">
            <a:xfrm>
              <a:off x="2832" y="1536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53" name="Freeform 34"/>
            <p:cNvSpPr>
              <a:spLocks/>
            </p:cNvSpPr>
            <p:nvPr/>
          </p:nvSpPr>
          <p:spPr bwMode="auto">
            <a:xfrm>
              <a:off x="2160" y="1824"/>
              <a:ext cx="200" cy="192"/>
            </a:xfrm>
            <a:custGeom>
              <a:avLst/>
              <a:gdLst>
                <a:gd name="T0" fmla="*/ 344 w 1784"/>
                <a:gd name="T1" fmla="*/ 1344 h 1344"/>
                <a:gd name="T2" fmla="*/ 8 w 1784"/>
                <a:gd name="T3" fmla="*/ 1008 h 1344"/>
                <a:gd name="T4" fmla="*/ 392 w 1784"/>
                <a:gd name="T5" fmla="*/ 480 h 1344"/>
                <a:gd name="T6" fmla="*/ 1112 w 1784"/>
                <a:gd name="T7" fmla="*/ 144 h 1344"/>
                <a:gd name="T8" fmla="*/ 1784 w 1784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4"/>
                <a:gd name="T16" fmla="*/ 0 h 1344"/>
                <a:gd name="T17" fmla="*/ 1784 w 1784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4" h="1344">
                  <a:moveTo>
                    <a:pt x="344" y="1344"/>
                  </a:moveTo>
                  <a:cubicBezTo>
                    <a:pt x="172" y="1248"/>
                    <a:pt x="0" y="1152"/>
                    <a:pt x="8" y="1008"/>
                  </a:cubicBezTo>
                  <a:cubicBezTo>
                    <a:pt x="16" y="864"/>
                    <a:pt x="208" y="624"/>
                    <a:pt x="392" y="480"/>
                  </a:cubicBezTo>
                  <a:cubicBezTo>
                    <a:pt x="576" y="336"/>
                    <a:pt x="880" y="224"/>
                    <a:pt x="1112" y="144"/>
                  </a:cubicBezTo>
                  <a:cubicBezTo>
                    <a:pt x="1344" y="64"/>
                    <a:pt x="1564" y="32"/>
                    <a:pt x="1784" y="0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220" name="Text Box 35"/>
          <p:cNvSpPr txBox="1">
            <a:spLocks noChangeArrowheads="1"/>
          </p:cNvSpPr>
          <p:nvPr/>
        </p:nvSpPr>
        <p:spPr bwMode="auto">
          <a:xfrm>
            <a:off x="4648200" y="6142038"/>
            <a:ext cx="32004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400">
                <a:latin typeface="Times New Roman" pitchFamily="18" charset="0"/>
              </a:rPr>
              <a:t>Scarto quadratico medio</a:t>
            </a:r>
            <a:endParaRPr lang="en-US" sz="1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1400">
              <a:latin typeface="Times New Roman" pitchFamily="18" charset="0"/>
            </a:endParaRPr>
          </a:p>
        </p:txBody>
      </p:sp>
      <p:sp>
        <p:nvSpPr>
          <p:cNvPr id="9221" name="Text Box 36"/>
          <p:cNvSpPr txBox="1">
            <a:spLocks noChangeArrowheads="1"/>
          </p:cNvSpPr>
          <p:nvPr/>
        </p:nvSpPr>
        <p:spPr bwMode="auto">
          <a:xfrm>
            <a:off x="838200" y="28956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Rendimento atteso  (%)</a:t>
            </a:r>
          </a:p>
        </p:txBody>
      </p:sp>
      <p:sp>
        <p:nvSpPr>
          <p:cNvPr id="9222" name="Text Box 37"/>
          <p:cNvSpPr txBox="1">
            <a:spLocks noChangeArrowheads="1"/>
          </p:cNvSpPr>
          <p:nvPr/>
        </p:nvSpPr>
        <p:spPr bwMode="auto">
          <a:xfrm>
            <a:off x="304800" y="1143000"/>
            <a:ext cx="8305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it-IT" sz="2000" dirty="0">
                <a:latin typeface="Times New Roman" pitchFamily="18" charset="0"/>
              </a:rPr>
              <a:t>Ogni linea curva rappresenta la possibile combinazione fra due azioni.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it-IT" sz="2000" dirty="0">
                <a:latin typeface="Times New Roman" pitchFamily="18" charset="0"/>
              </a:rPr>
              <a:t>L’insieme di tutte le combinazioni di azioni che a parità di rischio hanno il rendimento più elevato e che a parità di rendimento hanno il rischio inferiore costituisce la frontiera efficiente.</a:t>
            </a:r>
            <a:endParaRPr lang="it-IT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/>
              <a:t>Frontiera efficiente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667000" y="2362200"/>
            <a:ext cx="5029200" cy="3429000"/>
          </a:xfrm>
          <a:prstGeom prst="rect">
            <a:avLst/>
          </a:prstGeom>
          <a:solidFill>
            <a:srgbClr val="FF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3416300" y="2895600"/>
            <a:ext cx="2832100" cy="2133600"/>
          </a:xfrm>
          <a:custGeom>
            <a:avLst/>
            <a:gdLst>
              <a:gd name="T0" fmla="*/ 344 w 1784"/>
              <a:gd name="T1" fmla="*/ 1344 h 1344"/>
              <a:gd name="T2" fmla="*/ 8 w 1784"/>
              <a:gd name="T3" fmla="*/ 1008 h 1344"/>
              <a:gd name="T4" fmla="*/ 392 w 1784"/>
              <a:gd name="T5" fmla="*/ 480 h 1344"/>
              <a:gd name="T6" fmla="*/ 1112 w 1784"/>
              <a:gd name="T7" fmla="*/ 144 h 1344"/>
              <a:gd name="T8" fmla="*/ 1784 w 1784"/>
              <a:gd name="T9" fmla="*/ 0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4"/>
              <a:gd name="T16" fmla="*/ 0 h 1344"/>
              <a:gd name="T17" fmla="*/ 1784 w 1784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4" h="1344">
                <a:moveTo>
                  <a:pt x="344" y="1344"/>
                </a:moveTo>
                <a:cubicBezTo>
                  <a:pt x="172" y="1248"/>
                  <a:pt x="0" y="1152"/>
                  <a:pt x="8" y="1008"/>
                </a:cubicBezTo>
                <a:cubicBezTo>
                  <a:pt x="16" y="864"/>
                  <a:pt x="208" y="624"/>
                  <a:pt x="392" y="480"/>
                </a:cubicBezTo>
                <a:cubicBezTo>
                  <a:pt x="576" y="336"/>
                  <a:pt x="880" y="224"/>
                  <a:pt x="1112" y="144"/>
                </a:cubicBezTo>
                <a:cubicBezTo>
                  <a:pt x="1344" y="64"/>
                  <a:pt x="1564" y="32"/>
                  <a:pt x="1784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324600" y="5791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400">
                <a:latin typeface="Times New Roman" pitchFamily="18" charset="0"/>
              </a:rPr>
              <a:t>Scarto quadratico medio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90600" y="25146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Rendimento  atteso  (%)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0" y="12954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it-IT" sz="2000">
                <a:latin typeface="Times New Roman" pitchFamily="18" charset="0"/>
              </a:rPr>
              <a:t>Prestare o prendere a prestito fondi al tasso di interesse esente da rischio </a:t>
            </a:r>
            <a:r>
              <a:rPr lang="it-IT" sz="2000" noProof="1">
                <a:latin typeface="Times New Roman" pitchFamily="18" charset="0"/>
              </a:rPr>
              <a:t> </a:t>
            </a:r>
            <a:r>
              <a:rPr lang="it-IT" sz="2400" noProof="1">
                <a:latin typeface="Times New Roman" pitchFamily="18" charset="0"/>
              </a:rPr>
              <a:t>r</a:t>
            </a:r>
            <a:r>
              <a:rPr lang="it-IT" sz="2400" baseline="-25000" noProof="1">
                <a:latin typeface="Times New Roman" pitchFamily="18" charset="0"/>
              </a:rPr>
              <a:t>f</a:t>
            </a:r>
            <a:r>
              <a:rPr lang="it-IT" sz="2000">
                <a:latin typeface="Times New Roman" pitchFamily="18" charset="0"/>
              </a:rPr>
              <a:t> ci consente di esistere al di fuori della frontiera efficiente.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2667000" y="2514600"/>
            <a:ext cx="31242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133600" y="4267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</a:t>
            </a:r>
            <a:r>
              <a:rPr lang="en-US" sz="2400" baseline="-25000">
                <a:latin typeface="Times New Roman" pitchFamily="18" charset="0"/>
              </a:rPr>
              <a:t>f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 rot="-1940121">
            <a:off x="2471462" y="3050117"/>
            <a:ext cx="37567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>
                <a:latin typeface="Times New Roman" pitchFamily="18" charset="0"/>
              </a:rPr>
              <a:t>Investimento                          </a:t>
            </a:r>
            <a:r>
              <a:rPr lang="en-US" sz="1400" b="1" dirty="0" err="1">
                <a:latin typeface="Times New Roman" pitchFamily="18" charset="0"/>
              </a:rPr>
              <a:t>Indebitamento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810000" y="2514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3962400" y="2895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895600" y="5257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3124200" y="45720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490F9DB3-F3BD-4387-AAEA-5EF3A6C0C5F5}"/>
              </a:ext>
            </a:extLst>
          </p:cNvPr>
          <p:cNvCxnSpPr>
            <a:cxnSpLocks/>
            <a:stCxn id="10248" idx="0"/>
          </p:cNvCxnSpPr>
          <p:nvPr/>
        </p:nvCxnSpPr>
        <p:spPr>
          <a:xfrm>
            <a:off x="2667000" y="4495800"/>
            <a:ext cx="35814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65FDEDAF-A924-4640-AAC9-A6D773D3444B}"/>
              </a:ext>
            </a:extLst>
          </p:cNvPr>
          <p:cNvCxnSpPr>
            <a:stCxn id="10248" idx="0"/>
          </p:cNvCxnSpPr>
          <p:nvPr/>
        </p:nvCxnSpPr>
        <p:spPr>
          <a:xfrm flipV="1">
            <a:off x="2667000" y="3352800"/>
            <a:ext cx="3505200" cy="1143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it-IT"/>
              <a:t>Frontiera efficiente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848600" cy="4073525"/>
          </a:xfrm>
          <a:noFill/>
        </p:spPr>
        <p:txBody>
          <a:bodyPr lIns="92075" tIns="46038" rIns="92075" bIns="46038"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it-IT" sz="2400" u="sng"/>
              <a:t>Esempio</a:t>
            </a:r>
            <a:r>
              <a:rPr lang="it-IT" sz="2400"/>
              <a:t>                          Coefficiente di correlazione = 0,4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400" u="sng"/>
              <a:t>Azioni		</a:t>
            </a:r>
            <a:r>
              <a:rPr lang="it-IT" sz="2400" i="1" u="sng">
                <a:latin typeface="Symbol" pitchFamily="18" charset="2"/>
              </a:rPr>
              <a:t>s</a:t>
            </a:r>
            <a:r>
              <a:rPr lang="it-IT" sz="2400" u="sng"/>
              <a:t>	% di portafoglio     Rendimento medio</a:t>
            </a:r>
            <a:endParaRPr lang="it-IT" sz="2400"/>
          </a:p>
          <a:p>
            <a:pPr eaLnBrk="1" hangingPunct="1">
              <a:buFont typeface="Wingdings" pitchFamily="2" charset="2"/>
              <a:buNone/>
            </a:pPr>
            <a:r>
              <a:rPr lang="it-IT" sz="2400"/>
              <a:t>ABC Corp	28		60%		   15%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400"/>
              <a:t>Big Corp	42	   	40%		   21%</a:t>
            </a:r>
          </a:p>
          <a:p>
            <a:pPr eaLnBrk="1" hangingPunct="1">
              <a:buFont typeface="Wingdings" pitchFamily="2" charset="2"/>
              <a:buNone/>
            </a:pPr>
            <a:endParaRPr lang="it-IT" sz="2400"/>
          </a:p>
          <a:p>
            <a:pPr eaLnBrk="1" hangingPunct="1">
              <a:buFont typeface="Wingdings" pitchFamily="2" charset="2"/>
              <a:buNone/>
            </a:pPr>
            <a:endParaRPr lang="it-IT" sz="2400"/>
          </a:p>
          <a:p>
            <a:pPr eaLnBrk="1" hangingPunct="1">
              <a:buFont typeface="Wingdings" pitchFamily="2" charset="2"/>
              <a:buNone/>
            </a:pPr>
            <a:r>
              <a:rPr lang="it-IT" sz="2400"/>
              <a:t>Scarto quadratico medio = media ponderata = </a:t>
            </a:r>
            <a:r>
              <a:rPr lang="it-IT" sz="2400" u="sng"/>
              <a:t>33,6  </a:t>
            </a:r>
            <a:endParaRPr lang="it-IT" sz="2400"/>
          </a:p>
          <a:p>
            <a:pPr eaLnBrk="1" hangingPunct="1">
              <a:buFont typeface="Wingdings" pitchFamily="2" charset="2"/>
              <a:buNone/>
            </a:pPr>
            <a:r>
              <a:rPr lang="it-IT" sz="2400" b="1">
                <a:solidFill>
                  <a:srgbClr val="0000FF"/>
                </a:solidFill>
              </a:rPr>
              <a:t>Scarto quadratico</a:t>
            </a:r>
            <a:r>
              <a:rPr lang="it-IT" sz="2400"/>
              <a:t> </a:t>
            </a:r>
            <a:r>
              <a:rPr lang="it-IT" sz="2400" b="1">
                <a:solidFill>
                  <a:srgbClr val="0000FF"/>
                </a:solidFill>
              </a:rPr>
              <a:t>medio</a:t>
            </a:r>
            <a:r>
              <a:rPr lang="it-IT" sz="2400"/>
              <a:t> </a:t>
            </a:r>
            <a:r>
              <a:rPr lang="it-IT" sz="2400" b="1">
                <a:solidFill>
                  <a:srgbClr val="0000FF"/>
                </a:solidFill>
              </a:rPr>
              <a:t>= Portafoglio  =  </a:t>
            </a:r>
            <a:r>
              <a:rPr lang="it-IT" sz="2400" b="1" u="sng">
                <a:solidFill>
                  <a:srgbClr val="0000FF"/>
                </a:solidFill>
              </a:rPr>
              <a:t>28,1</a:t>
            </a:r>
            <a:r>
              <a:rPr lang="it-IT" sz="2400" b="1">
                <a:solidFill>
                  <a:srgbClr val="0000FF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400" b="1">
                <a:solidFill>
                  <a:srgbClr val="0000FF"/>
                </a:solidFill>
              </a:rPr>
              <a:t>Rendimento = media ponderata = Portafoglio = </a:t>
            </a:r>
            <a:r>
              <a:rPr lang="it-IT" sz="2400" b="1" u="sng">
                <a:solidFill>
                  <a:srgbClr val="0000FF"/>
                </a:solidFill>
              </a:rPr>
              <a:t>17,4%</a:t>
            </a:r>
            <a:endParaRPr lang="it-IT" sz="5400"/>
          </a:p>
          <a:p>
            <a:pPr eaLnBrk="1" hangingPunct="1">
              <a:buFont typeface="Wingdings" pitchFamily="2" charset="2"/>
              <a:buNone/>
            </a:pPr>
            <a:endParaRPr lang="it-IT" sz="5400"/>
          </a:p>
        </p:txBody>
      </p:sp>
      <p:sp>
        <p:nvSpPr>
          <p:cNvPr id="413700" name="Rectangle 4"/>
          <p:cNvSpPr>
            <a:spLocks noChangeArrowheads="1"/>
          </p:cNvSpPr>
          <p:nvPr/>
        </p:nvSpPr>
        <p:spPr bwMode="auto">
          <a:xfrm>
            <a:off x="762000" y="5589588"/>
            <a:ext cx="8077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it-IT" sz="2800" u="sng">
                <a:solidFill>
                  <a:srgbClr val="FF0000"/>
                </a:solidFill>
                <a:latin typeface="Times New Roman" pitchFamily="18" charset="0"/>
              </a:rPr>
              <a:t>Si aggiungano in portafoglio le azioni New Corp.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it-IT" sz="2800" u="sng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6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it-IT" dirty="0"/>
              <a:t>Frontiera efficiente</a:t>
            </a:r>
          </a:p>
        </p:txBody>
      </p:sp>
      <p:sp>
        <p:nvSpPr>
          <p:cNvPr id="415747" name="Rectangle 3"/>
          <p:cNvSpPr>
            <a:spLocks noChangeArrowheads="1"/>
          </p:cNvSpPr>
          <p:nvPr/>
        </p:nvSpPr>
        <p:spPr bwMode="auto">
          <a:xfrm>
            <a:off x="685800" y="1143000"/>
            <a:ext cx="80772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it-IT" sz="2400" u="sng" dirty="0">
                <a:solidFill>
                  <a:srgbClr val="764056"/>
                </a:solidFill>
                <a:latin typeface="Times New Roman" pitchFamily="18" charset="0"/>
              </a:rPr>
              <a:t>Esempio</a:t>
            </a:r>
            <a:r>
              <a:rPr lang="it-IT" sz="2400" dirty="0">
                <a:solidFill>
                  <a:srgbClr val="764056"/>
                </a:solidFill>
                <a:latin typeface="Times New Roman" pitchFamily="18" charset="0"/>
              </a:rPr>
              <a:t>                          Coefficiente di correlazione = 0,3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it-IT" sz="2400" u="sng" dirty="0">
                <a:solidFill>
                  <a:srgbClr val="764056"/>
                </a:solidFill>
                <a:latin typeface="Times New Roman" pitchFamily="18" charset="0"/>
              </a:rPr>
              <a:t>Azioni		</a:t>
            </a:r>
            <a:r>
              <a:rPr lang="it-IT" sz="2400" i="1" u="sng" dirty="0">
                <a:solidFill>
                  <a:srgbClr val="764056"/>
                </a:solidFill>
                <a:latin typeface="Symbol" pitchFamily="18" charset="2"/>
              </a:rPr>
              <a:t>s</a:t>
            </a:r>
            <a:r>
              <a:rPr lang="it-IT" sz="2400" u="sng" dirty="0">
                <a:solidFill>
                  <a:srgbClr val="764056"/>
                </a:solidFill>
                <a:latin typeface="Times New Roman" pitchFamily="18" charset="0"/>
              </a:rPr>
              <a:t>	% di portafoglio     Rendimento medio</a:t>
            </a:r>
            <a:endParaRPr lang="it-IT" sz="2400" dirty="0">
              <a:solidFill>
                <a:srgbClr val="764056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it-IT" sz="2400" dirty="0">
                <a:solidFill>
                  <a:srgbClr val="764056"/>
                </a:solidFill>
                <a:latin typeface="Times New Roman" pitchFamily="18" charset="0"/>
              </a:rPr>
              <a:t>Portafoglio	 </a:t>
            </a:r>
            <a:r>
              <a:rPr lang="en-US" sz="2400" dirty="0">
                <a:solidFill>
                  <a:srgbClr val="764056"/>
                </a:solidFill>
                <a:latin typeface="Times New Roman" pitchFamily="18" charset="0"/>
              </a:rPr>
              <a:t>28,1		50%		   17,4%</a:t>
            </a:r>
            <a:endParaRPr lang="it-IT" sz="2400" dirty="0">
              <a:solidFill>
                <a:srgbClr val="764056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i="1" dirty="0">
                <a:solidFill>
                  <a:srgbClr val="76405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New Corp	30	   	50%		   19%</a:t>
            </a:r>
            <a:endParaRPr lang="it-IT" sz="2400" dirty="0">
              <a:solidFill>
                <a:srgbClr val="764056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it-IT" sz="2400" dirty="0">
              <a:solidFill>
                <a:srgbClr val="764056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it-IT" sz="2400" dirty="0">
                <a:solidFill>
                  <a:srgbClr val="764056"/>
                </a:solidFill>
                <a:latin typeface="Times New Roman" pitchFamily="18" charset="0"/>
              </a:rPr>
              <a:t>NUOVO scarto quadratico medio = media ponderata = </a:t>
            </a:r>
            <a:r>
              <a:rPr lang="it-IT" sz="2400" u="sng" dirty="0">
                <a:solidFill>
                  <a:srgbClr val="764056"/>
                </a:solidFill>
                <a:latin typeface="Times New Roman" pitchFamily="18" charset="0"/>
              </a:rPr>
              <a:t>31,80  </a:t>
            </a:r>
            <a:endParaRPr lang="it-IT" sz="2400" dirty="0">
              <a:solidFill>
                <a:srgbClr val="764056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</a:rPr>
              <a:t>NUOVO scarto quadratico medio = Portafoglio  =  </a:t>
            </a:r>
            <a:r>
              <a:rPr lang="it-IT" sz="2400" b="1" u="sng" dirty="0">
                <a:solidFill>
                  <a:srgbClr val="0000FF"/>
                </a:solidFill>
                <a:latin typeface="Times New Roman" pitchFamily="18" charset="0"/>
              </a:rPr>
              <a:t>23,43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</a:rPr>
              <a:t>NUOVO rendimento = media ponderata = Portafoglio = </a:t>
            </a:r>
            <a:r>
              <a:rPr lang="it-IT" sz="2400" b="1" u="sng" dirty="0">
                <a:solidFill>
                  <a:srgbClr val="0000FF"/>
                </a:solidFill>
                <a:latin typeface="Times New Roman" pitchFamily="18" charset="0"/>
              </a:rPr>
              <a:t>18,20%</a:t>
            </a:r>
          </a:p>
        </p:txBody>
      </p:sp>
      <p:sp>
        <p:nvSpPr>
          <p:cNvPr id="415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4916487"/>
            <a:ext cx="6267450" cy="1069975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it-IT" sz="2400" b="1" dirty="0">
                <a:solidFill>
                  <a:srgbClr val="FF0000"/>
                </a:solidFill>
              </a:rPr>
              <a:t>N.B.  Rendimento superiore e rischio inferiore. Come abbiamo fatto ? </a:t>
            </a:r>
            <a:endParaRPr lang="it-IT" sz="2400" b="1" u="sng" dirty="0">
              <a:solidFill>
                <a:srgbClr val="FF0000"/>
              </a:solidFill>
            </a:endParaRPr>
          </a:p>
        </p:txBody>
      </p:sp>
      <p:sp>
        <p:nvSpPr>
          <p:cNvPr id="415749" name="AutoShape 5"/>
          <p:cNvSpPr>
            <a:spLocks noChangeArrowheads="1"/>
          </p:cNvSpPr>
          <p:nvPr/>
        </p:nvSpPr>
        <p:spPr bwMode="auto">
          <a:xfrm>
            <a:off x="685800" y="5777233"/>
            <a:ext cx="1584325" cy="504825"/>
          </a:xfrm>
          <a:prstGeom prst="rightArrow">
            <a:avLst>
              <a:gd name="adj1" fmla="val 50000"/>
              <a:gd name="adj2" fmla="val 784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5750" name="Text Box 6"/>
          <p:cNvSpPr txBox="1">
            <a:spLocks noChangeArrowheads="1"/>
          </p:cNvSpPr>
          <p:nvPr/>
        </p:nvSpPr>
        <p:spPr bwMode="auto">
          <a:xfrm>
            <a:off x="2989263" y="5723258"/>
            <a:ext cx="388778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it-IT" sz="2800" b="1" u="sng" dirty="0">
                <a:solidFill>
                  <a:srgbClr val="764056"/>
                </a:solidFill>
                <a:latin typeface="Times New Roman" pitchFamily="18" charset="0"/>
              </a:rPr>
              <a:t>DIVERSIFICAZIONE</a:t>
            </a:r>
          </a:p>
          <a:p>
            <a:pPr eaLnBrk="0" hangingPunct="0">
              <a:spcBef>
                <a:spcPct val="50000"/>
              </a:spcBef>
            </a:pPr>
            <a:endParaRPr lang="it-IT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5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8" grpId="0" build="p" autoUpdateAnimBg="0"/>
      <p:bldP spid="415749" grpId="0" animBg="1"/>
      <p:bldP spid="41575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4181</TotalTime>
  <Words>656</Words>
  <Application>Microsoft Office PowerPoint</Application>
  <PresentationFormat>Presentazione su schermo (4:3)</PresentationFormat>
  <Paragraphs>128</Paragraphs>
  <Slides>19</Slides>
  <Notes>11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19</vt:i4>
      </vt:variant>
    </vt:vector>
  </HeadingPairs>
  <TitlesOfParts>
    <vt:vector size="31" baseType="lpstr">
      <vt:lpstr>Microsoft YaHei</vt:lpstr>
      <vt:lpstr>ＭＳ Ｐゴシック</vt:lpstr>
      <vt:lpstr>Arial</vt:lpstr>
      <vt:lpstr>Century Schoolbook</vt:lpstr>
      <vt:lpstr>Lucida Sans Unicode</vt:lpstr>
      <vt:lpstr>Symbol</vt:lpstr>
      <vt:lpstr>Times New Roman</vt:lpstr>
      <vt:lpstr>Wingdings</vt:lpstr>
      <vt:lpstr>Wingdings 2</vt:lpstr>
      <vt:lpstr>Oriel</vt:lpstr>
      <vt:lpstr>Equation</vt:lpstr>
      <vt:lpstr>Grafico</vt:lpstr>
      <vt:lpstr>Presentazione standard di PowerPoint</vt:lpstr>
      <vt:lpstr>Teoria del portafoglio di Markowitz: la distribuzione dei rendimenti e’ normale</vt:lpstr>
      <vt:lpstr>Se la distribuzione è normale …</vt:lpstr>
      <vt:lpstr>Teoria del portafoglio di Markowitz</vt:lpstr>
      <vt:lpstr>Teoria del portafoglio di Markowitz</vt:lpstr>
      <vt:lpstr>Frontiera efficiente</vt:lpstr>
      <vt:lpstr>Frontiera efficiente</vt:lpstr>
      <vt:lpstr>Frontiera efficiente</vt:lpstr>
      <vt:lpstr>Frontiera efficiente</vt:lpstr>
      <vt:lpstr>Che differenza tra CAPM e SML ?</vt:lpstr>
      <vt:lpstr>Indice di sharpe</vt:lpstr>
      <vt:lpstr>Frontiera efficiente</vt:lpstr>
      <vt:lpstr>Frontiera efficiente</vt:lpstr>
      <vt:lpstr>Linea del mercato azionario</vt:lpstr>
      <vt:lpstr>CAPITAL ASSET PRICING MODEL</vt:lpstr>
      <vt:lpstr>Cosa succede se un asset non è posizionato lungo la slm ?</vt:lpstr>
      <vt:lpstr>Le due scelte di un investitore</vt:lpstr>
      <vt:lpstr>Che cosa ci importa concretamente ?</vt:lpstr>
      <vt:lpstr>GLI INPUT NELLA REALTA’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Fenaughty</dc:creator>
  <cp:lastModifiedBy>emilio tomasini</cp:lastModifiedBy>
  <cp:revision>367</cp:revision>
  <cp:lastPrinted>2017-11-02T13:16:29Z</cp:lastPrinted>
  <dcterms:created xsi:type="dcterms:W3CDTF">2012-03-08T02:08:27Z</dcterms:created>
  <dcterms:modified xsi:type="dcterms:W3CDTF">2017-11-02T13:16:35Z</dcterms:modified>
</cp:coreProperties>
</file>