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26"/>
  </p:notesMasterIdLst>
  <p:sldIdLst>
    <p:sldId id="302" r:id="rId2"/>
    <p:sldId id="541" r:id="rId3"/>
    <p:sldId id="542" r:id="rId4"/>
    <p:sldId id="543" r:id="rId5"/>
    <p:sldId id="544"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Lst>
  <p:sldSz cx="9144000" cy="6858000" type="screen4x3"/>
  <p:notesSz cx="7099300" cy="10234613"/>
  <p:defaultTextStyle>
    <a:defPPr>
      <a:defRPr lang="en-GB"/>
    </a:defPPr>
    <a:lvl1pPr algn="l" defTabSz="457200" rtl="0" fontAlgn="base">
      <a:spcBef>
        <a:spcPct val="0"/>
      </a:spcBef>
      <a:spcAft>
        <a:spcPct val="0"/>
      </a:spcAft>
      <a:defRPr kern="1200">
        <a:solidFill>
          <a:schemeClr val="tx1"/>
        </a:solidFill>
        <a:latin typeface="Arial" charset="0"/>
        <a:ea typeface="Microsoft YaHei"/>
        <a:cs typeface="Microsoft YaHei"/>
      </a:defRPr>
    </a:lvl1pPr>
    <a:lvl2pPr marL="742950" indent="-285750" algn="l" defTabSz="457200" rtl="0" fontAlgn="base">
      <a:spcBef>
        <a:spcPct val="0"/>
      </a:spcBef>
      <a:spcAft>
        <a:spcPct val="0"/>
      </a:spcAft>
      <a:defRPr kern="1200">
        <a:solidFill>
          <a:schemeClr val="tx1"/>
        </a:solidFill>
        <a:latin typeface="Arial" charset="0"/>
        <a:ea typeface="Microsoft YaHei"/>
        <a:cs typeface="Microsoft YaHei"/>
      </a:defRPr>
    </a:lvl2pPr>
    <a:lvl3pPr marL="1143000" indent="-228600" algn="l" defTabSz="457200" rtl="0" fontAlgn="base">
      <a:spcBef>
        <a:spcPct val="0"/>
      </a:spcBef>
      <a:spcAft>
        <a:spcPct val="0"/>
      </a:spcAft>
      <a:defRPr kern="1200">
        <a:solidFill>
          <a:schemeClr val="tx1"/>
        </a:solidFill>
        <a:latin typeface="Arial" charset="0"/>
        <a:ea typeface="Microsoft YaHei"/>
        <a:cs typeface="Microsoft YaHei"/>
      </a:defRPr>
    </a:lvl3pPr>
    <a:lvl4pPr marL="1600200" indent="-228600" algn="l" defTabSz="457200" rtl="0" fontAlgn="base">
      <a:spcBef>
        <a:spcPct val="0"/>
      </a:spcBef>
      <a:spcAft>
        <a:spcPct val="0"/>
      </a:spcAft>
      <a:defRPr kern="1200">
        <a:solidFill>
          <a:schemeClr val="tx1"/>
        </a:solidFill>
        <a:latin typeface="Arial" charset="0"/>
        <a:ea typeface="Microsoft YaHei"/>
        <a:cs typeface="Microsoft YaHei"/>
      </a:defRPr>
    </a:lvl4pPr>
    <a:lvl5pPr marL="2057400" indent="-228600" algn="l" defTabSz="457200" rtl="0" fontAlgn="base">
      <a:spcBef>
        <a:spcPct val="0"/>
      </a:spcBef>
      <a:spcAft>
        <a:spcPct val="0"/>
      </a:spcAft>
      <a:defRPr kern="1200">
        <a:solidFill>
          <a:schemeClr val="tx1"/>
        </a:solidFill>
        <a:latin typeface="Arial" charset="0"/>
        <a:ea typeface="Microsoft YaHei"/>
        <a:cs typeface="Microsoft YaHei"/>
      </a:defRPr>
    </a:lvl5pPr>
    <a:lvl6pPr marL="2286000" algn="l" defTabSz="914400" rtl="0" eaLnBrk="1" latinLnBrk="0" hangingPunct="1">
      <a:defRPr kern="1200">
        <a:solidFill>
          <a:schemeClr val="tx1"/>
        </a:solidFill>
        <a:latin typeface="Arial" charset="0"/>
        <a:ea typeface="Microsoft YaHei"/>
        <a:cs typeface="Microsoft YaHei"/>
      </a:defRPr>
    </a:lvl6pPr>
    <a:lvl7pPr marL="2743200" algn="l" defTabSz="914400" rtl="0" eaLnBrk="1" latinLnBrk="0" hangingPunct="1">
      <a:defRPr kern="1200">
        <a:solidFill>
          <a:schemeClr val="tx1"/>
        </a:solidFill>
        <a:latin typeface="Arial" charset="0"/>
        <a:ea typeface="Microsoft YaHei"/>
        <a:cs typeface="Microsoft YaHei"/>
      </a:defRPr>
    </a:lvl7pPr>
    <a:lvl8pPr marL="3200400" algn="l" defTabSz="914400" rtl="0" eaLnBrk="1" latinLnBrk="0" hangingPunct="1">
      <a:defRPr kern="1200">
        <a:solidFill>
          <a:schemeClr val="tx1"/>
        </a:solidFill>
        <a:latin typeface="Arial" charset="0"/>
        <a:ea typeface="Microsoft YaHei"/>
        <a:cs typeface="Microsoft YaHei"/>
      </a:defRPr>
    </a:lvl8pPr>
    <a:lvl9pPr marL="3657600" algn="l" defTabSz="914400" rtl="0" eaLnBrk="1" latinLnBrk="0" hangingPunct="1">
      <a:defRPr kern="1200">
        <a:solidFill>
          <a:schemeClr val="tx1"/>
        </a:solidFill>
        <a:latin typeface="Arial" charset="0"/>
        <a:ea typeface="Microsoft YaHei"/>
        <a:cs typeface="Microsoft YaHe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0">
          <p15:clr>
            <a:srgbClr val="A4A3A4"/>
          </p15:clr>
        </p15:guide>
        <p15:guide id="2" pos="197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989"/>
    <a:srgbClr val="0C6996"/>
    <a:srgbClr val="0C6992"/>
    <a:srgbClr val="0F86C1"/>
    <a:srgbClr val="0D71A3"/>
    <a:srgbClr val="0A5374"/>
    <a:srgbClr val="094763"/>
    <a:srgbClr val="87BF7F"/>
    <a:srgbClr val="3D6D37"/>
    <a:srgbClr val="D7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504" autoAdjust="0"/>
    <p:restoredTop sz="84050" autoAdjust="0"/>
  </p:normalViewPr>
  <p:slideViewPr>
    <p:cSldViewPr>
      <p:cViewPr varScale="1">
        <p:scale>
          <a:sx n="114" d="100"/>
          <a:sy n="114" d="100"/>
        </p:scale>
        <p:origin x="1122"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30"/>
        <p:guide pos="19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992188" y="776288"/>
            <a:ext cx="5113337" cy="3836987"/>
          </a:xfrm>
          <a:prstGeom prst="rect">
            <a:avLst/>
          </a:prstGeom>
          <a:noFill/>
          <a:ln w="9525">
            <a:noFill/>
            <a:miter lim="800000"/>
            <a:headEnd/>
            <a:tailEnd/>
          </a:ln>
        </p:spPr>
      </p:sp>
      <p:sp>
        <p:nvSpPr>
          <p:cNvPr id="3074" name="Rectangle 2"/>
          <p:cNvSpPr>
            <a:spLocks noGrp="1" noChangeArrowheads="1"/>
          </p:cNvSpPr>
          <p:nvPr>
            <p:ph type="body"/>
          </p:nvPr>
        </p:nvSpPr>
        <p:spPr bwMode="auto">
          <a:xfrm>
            <a:off x="710510" y="4860473"/>
            <a:ext cx="5678280" cy="46036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75" name="Rectangle 3"/>
          <p:cNvSpPr>
            <a:spLocks noGrp="1" noChangeArrowheads="1"/>
          </p:cNvSpPr>
          <p:nvPr>
            <p:ph type="hdr"/>
          </p:nvPr>
        </p:nvSpPr>
        <p:spPr bwMode="auto">
          <a:xfrm>
            <a:off x="0" y="0"/>
            <a:ext cx="3079843" cy="5104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a:p>
        </p:txBody>
      </p:sp>
      <p:sp>
        <p:nvSpPr>
          <p:cNvPr id="3076" name="Rectangle 4"/>
          <p:cNvSpPr>
            <a:spLocks noGrp="1" noChangeArrowheads="1"/>
          </p:cNvSpPr>
          <p:nvPr>
            <p:ph type="dt"/>
          </p:nvPr>
        </p:nvSpPr>
        <p:spPr bwMode="auto">
          <a:xfrm>
            <a:off x="4018007" y="0"/>
            <a:ext cx="3079843" cy="5104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a:p>
        </p:txBody>
      </p:sp>
      <p:sp>
        <p:nvSpPr>
          <p:cNvPr id="3077" name="Rectangle 5"/>
          <p:cNvSpPr>
            <a:spLocks noGrp="1" noChangeArrowheads="1"/>
          </p:cNvSpPr>
          <p:nvPr>
            <p:ph type="ftr"/>
          </p:nvPr>
        </p:nvSpPr>
        <p:spPr bwMode="auto">
          <a:xfrm>
            <a:off x="0" y="9722560"/>
            <a:ext cx="3079843" cy="5104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a:p>
        </p:txBody>
      </p:sp>
      <p:sp>
        <p:nvSpPr>
          <p:cNvPr id="3078" name="Rectangle 6"/>
          <p:cNvSpPr>
            <a:spLocks noGrp="1" noChangeArrowheads="1"/>
          </p:cNvSpPr>
          <p:nvPr>
            <p:ph type="sldNum"/>
          </p:nvPr>
        </p:nvSpPr>
        <p:spPr bwMode="auto">
          <a:xfrm>
            <a:off x="4018007" y="9722560"/>
            <a:ext cx="3079843" cy="5104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fld id="{1CE48B24-3660-43BC-AF6E-1CC32F56C397}" type="slidenum">
              <a:rPr lang="en-US"/>
              <a:pPr>
                <a:defRPr/>
              </a:pPr>
              <a:t>‹N›</a:t>
            </a:fld>
            <a:endParaRPr lang="en-US"/>
          </a:p>
        </p:txBody>
      </p:sp>
    </p:spTree>
    <p:extLst>
      <p:ext uri="{BB962C8B-B14F-4D97-AF65-F5344CB8AC3E}">
        <p14:creationId xmlns:p14="http://schemas.microsoft.com/office/powerpoint/2010/main" val="30912266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defRPr/>
            </a:pPr>
            <a:fld id="{1CE48B24-3660-43BC-AF6E-1CC32F56C39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6E3CB0A-9A5E-490F-96E6-F51BCD512172}" type="slidenum">
              <a:rPr lang="it-IT" smtClean="0"/>
              <a:pPr/>
              <a:t>13</a:t>
            </a:fld>
            <a:endParaRPr lang="it-IT"/>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E77862F-F931-4FCA-821A-75C8283C0A97}" type="slidenum">
              <a:rPr lang="it-IT" smtClean="0"/>
              <a:pPr/>
              <a:t>14</a:t>
            </a:fld>
            <a:endParaRPr lang="it-IT"/>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B2BFF14-6EB6-42C1-8C48-713B9B2AF447}" type="slidenum">
              <a:rPr lang="it-IT" smtClean="0"/>
              <a:pPr/>
              <a:t>15</a:t>
            </a:fld>
            <a:endParaRPr lang="it-IT"/>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B2C7734-B347-4913-AFAB-B7E55777F1BA}" type="slidenum">
              <a:rPr lang="it-IT" smtClean="0"/>
              <a:pPr/>
              <a:t>16</a:t>
            </a:fld>
            <a:endParaRPr lang="it-IT"/>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53E0EEE-8A67-477E-AE81-F57E55A8839D}" type="slidenum">
              <a:rPr lang="it-IT" smtClean="0"/>
              <a:pPr/>
              <a:t>17</a:t>
            </a:fld>
            <a:endParaRPr lang="it-IT"/>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7BB275A-197E-447B-933C-6DAC995BA311}" type="slidenum">
              <a:rPr lang="it-IT" smtClean="0"/>
              <a:pPr/>
              <a:t>18</a:t>
            </a:fld>
            <a:endParaRPr lang="it-IT"/>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5AE85D1-4C9D-4189-B559-3E229419E66E}" type="slidenum">
              <a:rPr lang="it-IT" smtClean="0"/>
              <a:pPr/>
              <a:t>19</a:t>
            </a:fld>
            <a:endParaRPr lang="it-IT"/>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95801C1-3CCE-49C0-BF05-1885BD382D28}" type="slidenum">
              <a:rPr lang="it-IT" smtClean="0"/>
              <a:pPr/>
              <a:t>21</a:t>
            </a:fld>
            <a:endParaRPr lang="it-IT"/>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DFE0C8C-D287-4D8B-BBF8-D9DCBB168546}" type="slidenum">
              <a:rPr lang="it-IT" smtClean="0"/>
              <a:pPr/>
              <a:t>22</a:t>
            </a:fld>
            <a:endParaRPr lang="it-IT"/>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2AFDFD-7741-4CAD-9E8E-985F8E3BE011}" type="slidenum">
              <a:rPr lang="it-IT" smtClean="0"/>
              <a:pPr/>
              <a:t>2</a:t>
            </a:fld>
            <a:endParaRPr lang="it-IT"/>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2D0E4B1-FC33-4E98-81AE-9358CA6BBBF5}" type="slidenum">
              <a:rPr lang="it-IT" smtClean="0"/>
              <a:pPr/>
              <a:t>3</a:t>
            </a:fld>
            <a:endParaRPr lang="it-IT"/>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864AD08-21F4-4394-9D02-1FFEFDA5D059}" type="slidenum">
              <a:rPr lang="it-IT" smtClean="0"/>
              <a:pPr/>
              <a:t>4</a:t>
            </a:fld>
            <a:endParaRPr lang="it-IT"/>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72A1069-A44C-4044-AB75-B2A3354EB9CF}" type="slidenum">
              <a:rPr lang="it-IT" smtClean="0"/>
              <a:pPr/>
              <a:t>5</a:t>
            </a:fld>
            <a:endParaRPr lang="it-IT"/>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18EDBDD-2D81-41F9-A916-B3AC21E04E5E}" type="slidenum">
              <a:rPr lang="it-IT" smtClean="0"/>
              <a:pPr/>
              <a:t>6</a:t>
            </a:fld>
            <a:endParaRPr lang="it-IT"/>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CCF1C7A-B9BD-4986-9FBF-A512FB808843}" type="slidenum">
              <a:rPr lang="it-IT" smtClean="0"/>
              <a:pPr/>
              <a:t>7</a:t>
            </a:fld>
            <a:endParaRPr lang="it-IT"/>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1770070-D3CE-47D7-8325-D8F00A0CB4C1}" type="slidenum">
              <a:rPr lang="it-IT" smtClean="0"/>
              <a:pPr/>
              <a:t>11</a:t>
            </a:fld>
            <a:endParaRPr lang="it-IT"/>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CCD11C6-1F80-47BF-9320-EF3A87A81DF7}" type="slidenum">
              <a:rPr lang="it-IT" smtClean="0"/>
              <a:pPr/>
              <a:t>12</a:t>
            </a:fld>
            <a:endParaRPr lang="it-IT"/>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946574" y="4861441"/>
            <a:ext cx="5206153" cy="4605576"/>
          </a:xfrm>
          <a:solidFill>
            <a:srgbClr val="FFFFFF"/>
          </a:solidFill>
          <a:ln>
            <a:solidFill>
              <a:srgbClr val="000000"/>
            </a:solidFill>
          </a:ln>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11/9/2017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a:t>
            </a:fld>
            <a:endParaRPr kumimoji="0" lang="en-US" dirty="0"/>
          </a:p>
        </p:txBody>
      </p:sp>
      <p:sp>
        <p:nvSpPr>
          <p:cNvPr id="30" name="Text Box 2065"/>
          <p:cNvSpPr txBox="1">
            <a:spLocks noChangeArrowheads="1"/>
          </p:cNvSpPr>
          <p:nvPr userDrawn="1"/>
        </p:nvSpPr>
        <p:spPr bwMode="auto">
          <a:xfrm>
            <a:off x="92075" y="6553200"/>
            <a:ext cx="1812925" cy="244475"/>
          </a:xfrm>
          <a:prstGeom prst="rect">
            <a:avLst/>
          </a:prstGeom>
          <a:noFill/>
          <a:ln w="9525">
            <a:noFill/>
            <a:miter lim="800000"/>
            <a:headEnd/>
            <a:tailEnd/>
          </a:ln>
          <a:effectLst/>
        </p:spPr>
        <p:txBody>
          <a:bodyPr>
            <a:spAutoFit/>
          </a:bodyPr>
          <a:lstStyle/>
          <a:p>
            <a:pPr defTabSz="914400"/>
            <a:r>
              <a:rPr lang="en-US" sz="1000" b="1" i="1">
                <a:solidFill>
                  <a:schemeClr val="bg1"/>
                </a:solidFill>
                <a:latin typeface="Times New Roman" pitchFamily="18" charset="0"/>
                <a:ea typeface="ＭＳ Ｐゴシック"/>
                <a:cs typeface="ＭＳ Ｐゴシック"/>
              </a:rPr>
              <a:t>McGraw-Hill/Irwin</a:t>
            </a:r>
            <a:endParaRPr lang="en-US" sz="1000" b="1" i="1">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
        <p:nvSpPr>
          <p:cNvPr id="31" name="Text Box 2066"/>
          <p:cNvSpPr txBox="1">
            <a:spLocks noChangeArrowheads="1"/>
          </p:cNvSpPr>
          <p:nvPr userDrawn="1"/>
        </p:nvSpPr>
        <p:spPr bwMode="auto">
          <a:xfrm>
            <a:off x="3397250" y="6537325"/>
            <a:ext cx="5730875" cy="244475"/>
          </a:xfrm>
          <a:prstGeom prst="rect">
            <a:avLst/>
          </a:prstGeom>
          <a:noFill/>
          <a:ln w="9525">
            <a:noFill/>
            <a:miter lim="800000"/>
            <a:headEnd/>
            <a:tailEnd/>
          </a:ln>
          <a:effectLst/>
        </p:spPr>
        <p:txBody>
          <a:bodyPr>
            <a:spAutoFit/>
          </a:bodyPr>
          <a:lstStyle/>
          <a:p>
            <a:pPr algn="r" defTabSz="914400"/>
            <a:r>
              <a:rPr lang="en-US" sz="1000" b="1" i="1">
                <a:solidFill>
                  <a:schemeClr val="bg1"/>
                </a:solidFill>
                <a:latin typeface="Times New Roman" pitchFamily="18" charset="0"/>
                <a:ea typeface="ＭＳ Ｐゴシック"/>
                <a:cs typeface="ＭＳ Ｐゴシック"/>
              </a:rPr>
              <a:t>        Copyright © 2013 by The McGraw-Hill Companies, Inc. All rights reserved.</a:t>
            </a:r>
            <a:endParaRPr lang="en-US" sz="1000" b="1" i="1">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11/9/2017</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11/9/2017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‹N›</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11/9/2017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‹N›</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11/9/2017</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11/9/2017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11/9/2017</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11/9/2017</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11/9/2017</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ibo.it/docenti/emilio.tomasin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752600" y="228600"/>
            <a:ext cx="6858000" cy="2308324"/>
          </a:xfrm>
          <a:prstGeom prst="rect">
            <a:avLst/>
          </a:prstGeom>
          <a:noFill/>
          <a:ln w="9525">
            <a:noFill/>
            <a:miter lim="800000"/>
            <a:headEnd/>
            <a:tailEnd/>
          </a:ln>
        </p:spPr>
        <p:txBody>
          <a:bodyPr wrap="square">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GB" sz="4800" dirty="0">
                <a:solidFill>
                  <a:srgbClr val="411989"/>
                </a:solidFill>
                <a:latin typeface="+mj-lt"/>
                <a:cs typeface="Arial" pitchFamily="34" charset="0"/>
              </a:rPr>
              <a:t>RISCHIO E COSTO DEL CAPITALE</a:t>
            </a:r>
          </a:p>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lang="en-GB" sz="4800" dirty="0">
              <a:solidFill>
                <a:srgbClr val="411989"/>
              </a:solidFill>
              <a:latin typeface="+mj-lt"/>
              <a:cs typeface="Arial" pitchFamily="34" charset="0"/>
            </a:endParaRPr>
          </a:p>
        </p:txBody>
      </p:sp>
      <p:sp>
        <p:nvSpPr>
          <p:cNvPr id="7" name="TextBox 4"/>
          <p:cNvSpPr txBox="1">
            <a:spLocks noChangeArrowheads="1"/>
          </p:cNvSpPr>
          <p:nvPr/>
        </p:nvSpPr>
        <p:spPr bwMode="auto">
          <a:xfrm>
            <a:off x="533400" y="3436519"/>
            <a:ext cx="1447800" cy="1351780"/>
          </a:xfrm>
          <a:prstGeom prst="rect">
            <a:avLst/>
          </a:prstGeom>
          <a:noFill/>
          <a:ln w="9525">
            <a:noFill/>
            <a:miter lim="800000"/>
            <a:headEnd/>
            <a:tailEnd/>
          </a:ln>
        </p:spPr>
        <p:txBody>
          <a:bodyPr wrap="square">
            <a:spAutoFit/>
          </a:bodyPr>
          <a:lstStyle/>
          <a:p>
            <a:pPr hangingPunct="0">
              <a:lnSpc>
                <a:spcPct val="93000"/>
              </a:lnSpc>
              <a:buClr>
                <a:srgbClr val="000000"/>
              </a:buClr>
              <a:buSzPct val="100000"/>
              <a:buFont typeface="Times New Roman" pitchFamily="18" charset="0"/>
              <a:buNone/>
            </a:pPr>
            <a:r>
              <a:rPr lang="en-GB" sz="8800" dirty="0">
                <a:solidFill>
                  <a:srgbClr val="0B5B7F"/>
                </a:solidFill>
              </a:rPr>
              <a:t> </a:t>
            </a:r>
            <a:r>
              <a:rPr lang="en-GB" sz="6600" dirty="0">
                <a:solidFill>
                  <a:srgbClr val="0B5B7F"/>
                </a:solidFill>
              </a:rPr>
              <a:t>16</a:t>
            </a:r>
            <a:endParaRPr lang="en-GB" sz="6600" dirty="0">
              <a:solidFill>
                <a:srgbClr val="0A5374"/>
              </a:solidFill>
            </a:endParaRPr>
          </a:p>
        </p:txBody>
      </p:sp>
      <p:sp>
        <p:nvSpPr>
          <p:cNvPr id="9" name="CasellaDiTesto 8"/>
          <p:cNvSpPr txBox="1"/>
          <p:nvPr/>
        </p:nvSpPr>
        <p:spPr>
          <a:xfrm>
            <a:off x="2438400" y="4419600"/>
            <a:ext cx="5867400" cy="923330"/>
          </a:xfrm>
          <a:prstGeom prst="rect">
            <a:avLst/>
          </a:prstGeom>
          <a:noFill/>
        </p:spPr>
        <p:txBody>
          <a:bodyPr wrap="square" rtlCol="0">
            <a:spAutoFit/>
          </a:bodyPr>
          <a:lstStyle/>
          <a:p>
            <a:pPr algn="ctr"/>
            <a:endParaRPr lang="it-IT" b="1" dirty="0"/>
          </a:p>
          <a:p>
            <a:pPr algn="ctr"/>
            <a:endParaRPr lang="it-IT" b="1" dirty="0"/>
          </a:p>
          <a:p>
            <a:pPr algn="ctr"/>
            <a:r>
              <a:rPr lang="it-IT" b="1" dirty="0">
                <a:hlinkClick r:id="rId3"/>
              </a:rPr>
              <a:t>http://www.unibo.it/docenti/</a:t>
            </a:r>
            <a:r>
              <a:rPr lang="it-IT" b="1" dirty="0" err="1">
                <a:hlinkClick r:id="rId3"/>
              </a:rPr>
              <a:t>emilio.tomasini</a:t>
            </a:r>
            <a:r>
              <a:rPr lang="it-IT" b="1" dirty="0"/>
              <a:t> </a:t>
            </a:r>
          </a:p>
        </p:txBody>
      </p:sp>
      <p:pic>
        <p:nvPicPr>
          <p:cNvPr id="94209" name="Picture 1"/>
          <p:cNvPicPr>
            <a:picLocks noChangeAspect="1" noChangeArrowheads="1"/>
          </p:cNvPicPr>
          <p:nvPr/>
        </p:nvPicPr>
        <p:blipFill>
          <a:blip r:embed="rId4" cstate="print"/>
          <a:srcRect/>
          <a:stretch>
            <a:fillRect/>
          </a:stretch>
        </p:blipFill>
        <p:spPr bwMode="auto">
          <a:xfrm>
            <a:off x="2057400" y="2438400"/>
            <a:ext cx="5932274" cy="160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2"/>
          <p:cNvSpPr>
            <a:spLocks noGrp="1"/>
          </p:cNvSpPr>
          <p:nvPr>
            <p:ph idx="1"/>
          </p:nvPr>
        </p:nvSpPr>
        <p:spPr>
          <a:xfrm>
            <a:off x="609600" y="685800"/>
            <a:ext cx="7772400" cy="4876800"/>
          </a:xfrm>
        </p:spPr>
        <p:txBody>
          <a:bodyPr>
            <a:normAutofit lnSpcReduction="10000"/>
          </a:bodyPr>
          <a:lstStyle/>
          <a:p>
            <a:pPr algn="just"/>
            <a:r>
              <a:rPr lang="it-IT" sz="2800" dirty="0"/>
              <a:t>Molti progetti sono rischiosi come la media delle attività aziendali</a:t>
            </a:r>
          </a:p>
          <a:p>
            <a:pPr algn="just"/>
            <a:r>
              <a:rPr lang="it-IT" sz="2800" dirty="0"/>
              <a:t>Il costo del capitale aziendale  è un utile punto di partenza per determinare il tasso di attualizzazione per progetti con rischio superiore o inferiore alla media. I manager intuiscono molto bene il rischio relativo e non quello assoluto. </a:t>
            </a:r>
          </a:p>
          <a:p>
            <a:pPr algn="just"/>
            <a:r>
              <a:rPr lang="it-IT" sz="2800" dirty="0"/>
              <a:t>Per tenere conto del rischio del progetto non toccate i tassi di rendimento, meglio toccare i flussi di cassa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7467600" cy="715962"/>
          </a:xfrm>
        </p:spPr>
        <p:txBody>
          <a:bodyPr/>
          <a:lstStyle/>
          <a:p>
            <a:pPr algn="l" defTabSz="762000">
              <a:spcAft>
                <a:spcPct val="67000"/>
              </a:spcAft>
            </a:pPr>
            <a:r>
              <a:rPr lang="it-IT" sz="4000" dirty="0"/>
              <a:t>La stima dei beta</a:t>
            </a:r>
          </a:p>
        </p:txBody>
      </p:sp>
      <p:sp>
        <p:nvSpPr>
          <p:cNvPr id="3076" name="Text Box 3"/>
          <p:cNvSpPr txBox="1">
            <a:spLocks noChangeArrowheads="1"/>
          </p:cNvSpPr>
          <p:nvPr/>
        </p:nvSpPr>
        <p:spPr bwMode="auto">
          <a:xfrm>
            <a:off x="1371600" y="1447800"/>
            <a:ext cx="2895600" cy="4572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Intel Computer </a:t>
            </a:r>
          </a:p>
        </p:txBody>
      </p:sp>
      <p:sp>
        <p:nvSpPr>
          <p:cNvPr id="3077"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 </a:t>
            </a:r>
          </a:p>
        </p:txBody>
      </p:sp>
      <p:sp>
        <p:nvSpPr>
          <p:cNvPr id="3078" name="Text Box 5"/>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1996 – Giugno 2001</a:t>
            </a:r>
          </a:p>
        </p:txBody>
      </p:sp>
      <p:sp>
        <p:nvSpPr>
          <p:cNvPr id="3079" name="Text Box 8"/>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.29</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1.54</a:t>
            </a:r>
            <a:endParaRPr lang="en-US" sz="2400">
              <a:latin typeface="Times New Roman" pitchFamily="18" charset="0"/>
            </a:endParaRPr>
          </a:p>
        </p:txBody>
      </p:sp>
      <p:graphicFrame>
        <p:nvGraphicFramePr>
          <p:cNvPr id="3074" name="Object 13"/>
          <p:cNvGraphicFramePr>
            <a:graphicFrameLocks noGrp="1" noChangeAspect="1"/>
          </p:cNvGraphicFramePr>
          <p:nvPr>
            <p:ph idx="1"/>
          </p:nvPr>
        </p:nvGraphicFramePr>
        <p:xfrm>
          <a:off x="4724400" y="1066800"/>
          <a:ext cx="3705225" cy="5334000"/>
        </p:xfrm>
        <a:graphic>
          <a:graphicData uri="http://schemas.openxmlformats.org/presentationml/2006/ole">
            <mc:AlternateContent xmlns:mc="http://schemas.openxmlformats.org/markup-compatibility/2006">
              <mc:Choice xmlns:v="urn:schemas-microsoft-com:vml" Requires="v">
                <p:oleObj spid="_x0000_s76808" name="Chart" r:id="rId4" imgW="4267110" imgH="6143741" progId="Excel.Sheet.8">
                  <p:embed/>
                </p:oleObj>
              </mc:Choice>
              <mc:Fallback>
                <p:oleObj name="Chart" r:id="rId4" imgW="4267110" imgH="6143741"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066800"/>
                        <a:ext cx="3705225" cy="533400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Line 15"/>
          <p:cNvSpPr>
            <a:spLocks noChangeShapeType="1"/>
          </p:cNvSpPr>
          <p:nvPr/>
        </p:nvSpPr>
        <p:spPr bwMode="auto">
          <a:xfrm flipH="1">
            <a:off x="5562600" y="1676400"/>
            <a:ext cx="2133600" cy="3276600"/>
          </a:xfrm>
          <a:prstGeom prst="line">
            <a:avLst/>
          </a:prstGeom>
          <a:noFill/>
          <a:ln w="28575">
            <a:solidFill>
              <a:schemeClr val="tx1"/>
            </a:solidFill>
            <a:round/>
            <a:headEnd/>
            <a:tailEnd/>
          </a:ln>
        </p:spPr>
        <p:txBody>
          <a:bodyPr wrap="none" anchor="ctr"/>
          <a:lstStyle/>
          <a:p>
            <a:endParaRPr lang="it-IT"/>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10"/>
          <p:cNvGraphicFramePr>
            <a:graphicFrameLocks noChangeAspect="1"/>
          </p:cNvGraphicFramePr>
          <p:nvPr/>
        </p:nvGraphicFramePr>
        <p:xfrm>
          <a:off x="5105400" y="1219200"/>
          <a:ext cx="3381375" cy="4876800"/>
        </p:xfrm>
        <a:graphic>
          <a:graphicData uri="http://schemas.openxmlformats.org/presentationml/2006/ole">
            <mc:AlternateContent xmlns:mc="http://schemas.openxmlformats.org/markup-compatibility/2006">
              <mc:Choice xmlns:v="urn:schemas-microsoft-com:vml" Requires="v">
                <p:oleObj spid="_x0000_s77832" name="Chart" r:id="rId4" imgW="4267110" imgH="6153201" progId="Excel.Sheet.8">
                  <p:embed/>
                </p:oleObj>
              </mc:Choice>
              <mc:Fallback>
                <p:oleObj name="Chart" r:id="rId4" imgW="4267110" imgH="6153201"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19200"/>
                        <a:ext cx="3381375" cy="487680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Grp="1" noChangeArrowheads="1"/>
          </p:cNvSpPr>
          <p:nvPr>
            <p:ph type="title"/>
          </p:nvPr>
        </p:nvSpPr>
        <p:spPr>
          <a:xfrm>
            <a:off x="457200" y="274638"/>
            <a:ext cx="7467600" cy="792162"/>
          </a:xfrm>
        </p:spPr>
        <p:txBody>
          <a:bodyPr/>
          <a:lstStyle/>
          <a:p>
            <a:pPr algn="l" defTabSz="762000">
              <a:spcAft>
                <a:spcPct val="67000"/>
              </a:spcAft>
            </a:pPr>
            <a:r>
              <a:rPr lang="it-IT" sz="4000" dirty="0"/>
              <a:t>La stima dei beta</a:t>
            </a:r>
          </a:p>
        </p:txBody>
      </p:sp>
      <p:sp>
        <p:nvSpPr>
          <p:cNvPr id="4100" name="Text Box 3"/>
          <p:cNvSpPr txBox="1">
            <a:spLocks noChangeArrowheads="1"/>
          </p:cNvSpPr>
          <p:nvPr/>
        </p:nvSpPr>
        <p:spPr bwMode="auto">
          <a:xfrm>
            <a:off x="1371600" y="1447800"/>
            <a:ext cx="2895600" cy="4572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Intel Computer </a:t>
            </a:r>
          </a:p>
        </p:txBody>
      </p:sp>
      <p:sp>
        <p:nvSpPr>
          <p:cNvPr id="4101"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a:t>
            </a:r>
          </a:p>
        </p:txBody>
      </p:sp>
      <p:sp>
        <p:nvSpPr>
          <p:cNvPr id="4102" name="Text Box 5"/>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2001 – Giugno 2006</a:t>
            </a:r>
          </a:p>
        </p:txBody>
      </p:sp>
      <p:sp>
        <p:nvSpPr>
          <p:cNvPr id="4103" name="Text Box 8"/>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.30</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2.22</a:t>
            </a:r>
            <a:endParaRPr lang="en-US" sz="2400">
              <a:latin typeface="Times New Roman" pitchFamily="18" charset="0"/>
            </a:endParaRPr>
          </a:p>
        </p:txBody>
      </p:sp>
      <p:sp>
        <p:nvSpPr>
          <p:cNvPr id="4104" name="Line 8"/>
          <p:cNvSpPr>
            <a:spLocks noChangeShapeType="1"/>
          </p:cNvSpPr>
          <p:nvPr/>
        </p:nvSpPr>
        <p:spPr bwMode="auto">
          <a:xfrm flipH="1">
            <a:off x="6172200" y="1752600"/>
            <a:ext cx="1524000" cy="3505200"/>
          </a:xfrm>
          <a:prstGeom prst="line">
            <a:avLst/>
          </a:prstGeom>
          <a:noFill/>
          <a:ln w="28575">
            <a:solidFill>
              <a:schemeClr val="tx1"/>
            </a:solidFill>
            <a:round/>
            <a:headEnd/>
            <a:tailEnd/>
          </a:ln>
        </p:spPr>
        <p:txBody>
          <a:bodyPr wrap="none" anchor="ctr"/>
          <a:lstStyle/>
          <a:p>
            <a:endParaRPr lang="it-IT"/>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l" defTabSz="762000">
              <a:spcAft>
                <a:spcPct val="67000"/>
              </a:spcAft>
            </a:pPr>
            <a:r>
              <a:rPr lang="it-IT" sz="4000"/>
              <a:t>La stima dei beta</a:t>
            </a:r>
          </a:p>
        </p:txBody>
      </p:sp>
      <p:graphicFrame>
        <p:nvGraphicFramePr>
          <p:cNvPr id="5122" name="Object 10"/>
          <p:cNvGraphicFramePr>
            <a:graphicFrameLocks noGrp="1" noChangeAspect="1"/>
          </p:cNvGraphicFramePr>
          <p:nvPr>
            <p:ph idx="1"/>
          </p:nvPr>
        </p:nvGraphicFramePr>
        <p:xfrm>
          <a:off x="4191000" y="1524000"/>
          <a:ext cx="4286250" cy="3600450"/>
        </p:xfrm>
        <a:graphic>
          <a:graphicData uri="http://schemas.openxmlformats.org/presentationml/2006/ole">
            <mc:AlternateContent xmlns:mc="http://schemas.openxmlformats.org/markup-compatibility/2006">
              <mc:Choice xmlns:v="urn:schemas-microsoft-com:vml" Requires="v">
                <p:oleObj spid="_x0000_s78856" name="Chart" r:id="rId4" imgW="4286269" imgH="3600450" progId="Excel.Sheet.8">
                  <p:embed/>
                </p:oleObj>
              </mc:Choice>
              <mc:Fallback>
                <p:oleObj name="Chart" r:id="rId4" imgW="4286269" imgH="3600450"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4286250" cy="360045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3"/>
          <p:cNvSpPr txBox="1">
            <a:spLocks noChangeArrowheads="1"/>
          </p:cNvSpPr>
          <p:nvPr/>
        </p:nvSpPr>
        <p:spPr bwMode="auto">
          <a:xfrm>
            <a:off x="990600" y="1447800"/>
            <a:ext cx="28956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GE</a:t>
            </a:r>
          </a:p>
        </p:txBody>
      </p:sp>
      <p:sp>
        <p:nvSpPr>
          <p:cNvPr id="5125" name="Text Box 6"/>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.13</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1.17</a:t>
            </a:r>
            <a:endParaRPr lang="en-US" sz="2400">
              <a:latin typeface="Times New Roman" pitchFamily="18" charset="0"/>
            </a:endParaRPr>
          </a:p>
        </p:txBody>
      </p:sp>
      <p:sp>
        <p:nvSpPr>
          <p:cNvPr id="5126" name="Line 8"/>
          <p:cNvSpPr>
            <a:spLocks noChangeShapeType="1"/>
          </p:cNvSpPr>
          <p:nvPr/>
        </p:nvSpPr>
        <p:spPr bwMode="auto">
          <a:xfrm flipH="1">
            <a:off x="5334000" y="2133600"/>
            <a:ext cx="2743200" cy="2667000"/>
          </a:xfrm>
          <a:prstGeom prst="line">
            <a:avLst/>
          </a:prstGeom>
          <a:noFill/>
          <a:ln w="28575">
            <a:solidFill>
              <a:schemeClr val="tx1"/>
            </a:solidFill>
            <a:round/>
            <a:headEnd/>
            <a:tailEnd/>
          </a:ln>
        </p:spPr>
        <p:txBody>
          <a:bodyPr wrap="none" anchor="ctr"/>
          <a:lstStyle/>
          <a:p>
            <a:endParaRPr lang="it-IT"/>
          </a:p>
        </p:txBody>
      </p:sp>
      <p:sp>
        <p:nvSpPr>
          <p:cNvPr id="5127" name="Text Box 5"/>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1996 – Giugno 2001</a:t>
            </a:r>
          </a:p>
        </p:txBody>
      </p:sp>
      <p:sp>
        <p:nvSpPr>
          <p:cNvPr id="5128"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l" defTabSz="762000">
              <a:spcAft>
                <a:spcPct val="67000"/>
              </a:spcAft>
            </a:pPr>
            <a:r>
              <a:rPr lang="it-IT" sz="4000"/>
              <a:t>La stima dei beta</a:t>
            </a:r>
          </a:p>
        </p:txBody>
      </p:sp>
      <p:graphicFrame>
        <p:nvGraphicFramePr>
          <p:cNvPr id="6146" name="Object 13"/>
          <p:cNvGraphicFramePr>
            <a:graphicFrameLocks noChangeAspect="1"/>
          </p:cNvGraphicFramePr>
          <p:nvPr/>
        </p:nvGraphicFramePr>
        <p:xfrm>
          <a:off x="4495800" y="1752600"/>
          <a:ext cx="4229100" cy="3543300"/>
        </p:xfrm>
        <a:graphic>
          <a:graphicData uri="http://schemas.openxmlformats.org/presentationml/2006/ole">
            <mc:AlternateContent xmlns:mc="http://schemas.openxmlformats.org/markup-compatibility/2006">
              <mc:Choice xmlns:v="urn:schemas-microsoft-com:vml" Requires="v">
                <p:oleObj spid="_x0000_s79880" name="Chart" r:id="rId4" imgW="4229061" imgH="3543416" progId="Excel.Sheet.8">
                  <p:embed/>
                </p:oleObj>
              </mc:Choice>
              <mc:Fallback>
                <p:oleObj name="Chart" r:id="rId4" imgW="4229061" imgH="3543416"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752600"/>
                        <a:ext cx="4229100" cy="354330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990600" y="1447800"/>
            <a:ext cx="28956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GE</a:t>
            </a:r>
          </a:p>
        </p:txBody>
      </p:sp>
      <p:sp>
        <p:nvSpPr>
          <p:cNvPr id="6149" name="Text Box 6"/>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2001 – Giugno 2006</a:t>
            </a:r>
          </a:p>
        </p:txBody>
      </p:sp>
      <p:sp>
        <p:nvSpPr>
          <p:cNvPr id="6150" name="Text Box 7"/>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.17</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.83</a:t>
            </a:r>
            <a:endParaRPr lang="en-US" sz="2400">
              <a:latin typeface="Times New Roman" pitchFamily="18" charset="0"/>
            </a:endParaRPr>
          </a:p>
        </p:txBody>
      </p:sp>
      <p:sp>
        <p:nvSpPr>
          <p:cNvPr id="6151" name="Line 8"/>
          <p:cNvSpPr>
            <a:spLocks noChangeShapeType="1"/>
          </p:cNvSpPr>
          <p:nvPr/>
        </p:nvSpPr>
        <p:spPr bwMode="auto">
          <a:xfrm flipH="1">
            <a:off x="5257800" y="2209800"/>
            <a:ext cx="3124200" cy="2286000"/>
          </a:xfrm>
          <a:prstGeom prst="line">
            <a:avLst/>
          </a:prstGeom>
          <a:noFill/>
          <a:ln w="28575">
            <a:solidFill>
              <a:schemeClr val="tx1"/>
            </a:solidFill>
            <a:round/>
            <a:headEnd/>
            <a:tailEnd/>
          </a:ln>
        </p:spPr>
        <p:txBody>
          <a:bodyPr wrap="none" anchor="ctr"/>
          <a:lstStyle/>
          <a:p>
            <a:endParaRPr lang="it-IT"/>
          </a:p>
        </p:txBody>
      </p:sp>
      <p:sp>
        <p:nvSpPr>
          <p:cNvPr id="6152"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l" defTabSz="762000">
              <a:spcAft>
                <a:spcPct val="67000"/>
              </a:spcAft>
            </a:pPr>
            <a:r>
              <a:rPr lang="it-IT" sz="4000"/>
              <a:t>La stima dei beta</a:t>
            </a:r>
          </a:p>
        </p:txBody>
      </p:sp>
      <p:graphicFrame>
        <p:nvGraphicFramePr>
          <p:cNvPr id="7170" name="Object 10"/>
          <p:cNvGraphicFramePr>
            <a:graphicFrameLocks noGrp="1" noChangeAspect="1"/>
          </p:cNvGraphicFramePr>
          <p:nvPr>
            <p:ph idx="1"/>
          </p:nvPr>
        </p:nvGraphicFramePr>
        <p:xfrm>
          <a:off x="4343400" y="2590800"/>
          <a:ext cx="4286250" cy="2514600"/>
        </p:xfrm>
        <a:graphic>
          <a:graphicData uri="http://schemas.openxmlformats.org/presentationml/2006/ole">
            <mc:AlternateContent xmlns:mc="http://schemas.openxmlformats.org/markup-compatibility/2006">
              <mc:Choice xmlns:v="urn:schemas-microsoft-com:vml" Requires="v">
                <p:oleObj spid="_x0000_s80904" name="Chart" r:id="rId4" imgW="4286269" imgH="2514639" progId="Excel.Sheet.8">
                  <p:embed/>
                </p:oleObj>
              </mc:Choice>
              <mc:Fallback>
                <p:oleObj name="Chart" r:id="rId4" imgW="4286269" imgH="2514639"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590800"/>
                        <a:ext cx="4286250" cy="251460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990600" y="1447800"/>
            <a:ext cx="28956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Heinz</a:t>
            </a:r>
          </a:p>
        </p:txBody>
      </p:sp>
      <p:sp>
        <p:nvSpPr>
          <p:cNvPr id="7173" name="Text Box 6"/>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1996 – Giugno 2001</a:t>
            </a:r>
          </a:p>
        </p:txBody>
      </p:sp>
      <p:sp>
        <p:nvSpPr>
          <p:cNvPr id="7174" name="Text Box 7"/>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.18</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.47</a:t>
            </a:r>
            <a:endParaRPr lang="en-US" sz="2400">
              <a:latin typeface="Times New Roman" pitchFamily="18" charset="0"/>
            </a:endParaRPr>
          </a:p>
        </p:txBody>
      </p:sp>
      <p:sp>
        <p:nvSpPr>
          <p:cNvPr id="7175" name="Line 8"/>
          <p:cNvSpPr>
            <a:spLocks noChangeShapeType="1"/>
          </p:cNvSpPr>
          <p:nvPr/>
        </p:nvSpPr>
        <p:spPr bwMode="auto">
          <a:xfrm flipH="1">
            <a:off x="5029200" y="3200400"/>
            <a:ext cx="3276600" cy="1066800"/>
          </a:xfrm>
          <a:prstGeom prst="line">
            <a:avLst/>
          </a:prstGeom>
          <a:noFill/>
          <a:ln w="28575">
            <a:solidFill>
              <a:schemeClr val="tx1"/>
            </a:solidFill>
            <a:round/>
            <a:headEnd/>
            <a:tailEnd/>
          </a:ln>
        </p:spPr>
        <p:txBody>
          <a:bodyPr wrap="none" anchor="ctr"/>
          <a:lstStyle/>
          <a:p>
            <a:endParaRPr lang="it-IT"/>
          </a:p>
        </p:txBody>
      </p:sp>
      <p:sp>
        <p:nvSpPr>
          <p:cNvPr id="7176"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algn="l" defTabSz="762000">
              <a:spcAft>
                <a:spcPct val="67000"/>
              </a:spcAft>
            </a:pPr>
            <a:r>
              <a:rPr lang="it-IT" sz="4000"/>
              <a:t>La stima dei beta</a:t>
            </a:r>
          </a:p>
        </p:txBody>
      </p:sp>
      <p:graphicFrame>
        <p:nvGraphicFramePr>
          <p:cNvPr id="8194" name="Object 10"/>
          <p:cNvGraphicFramePr>
            <a:graphicFrameLocks noGrp="1" noChangeAspect="1"/>
          </p:cNvGraphicFramePr>
          <p:nvPr>
            <p:ph idx="1"/>
          </p:nvPr>
        </p:nvGraphicFramePr>
        <p:xfrm>
          <a:off x="4419600" y="2514600"/>
          <a:ext cx="4276725" cy="2543175"/>
        </p:xfrm>
        <a:graphic>
          <a:graphicData uri="http://schemas.openxmlformats.org/presentationml/2006/ole">
            <mc:AlternateContent xmlns:mc="http://schemas.openxmlformats.org/markup-compatibility/2006">
              <mc:Choice xmlns:v="urn:schemas-microsoft-com:vml" Requires="v">
                <p:oleObj spid="_x0000_s81928" name="Chart" r:id="rId4" imgW="4276825" imgH="2543291" progId="Excel.Sheet.8">
                  <p:embed/>
                </p:oleObj>
              </mc:Choice>
              <mc:Fallback>
                <p:oleObj name="Chart" r:id="rId4" imgW="4276825" imgH="2543291"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514600"/>
                        <a:ext cx="4276725" cy="2543175"/>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4"/>
          <p:cNvSpPr txBox="1">
            <a:spLocks noChangeArrowheads="1"/>
          </p:cNvSpPr>
          <p:nvPr/>
        </p:nvSpPr>
        <p:spPr bwMode="auto">
          <a:xfrm>
            <a:off x="990600" y="1447800"/>
            <a:ext cx="28956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Heinz</a:t>
            </a:r>
          </a:p>
        </p:txBody>
      </p:sp>
      <p:sp>
        <p:nvSpPr>
          <p:cNvPr id="8197" name="Text Box 6"/>
          <p:cNvSpPr txBox="1">
            <a:spLocks noChangeArrowheads="1"/>
          </p:cNvSpPr>
          <p:nvPr/>
        </p:nvSpPr>
        <p:spPr bwMode="auto">
          <a:xfrm>
            <a:off x="914400" y="2133600"/>
            <a:ext cx="3657600" cy="396875"/>
          </a:xfrm>
          <a:prstGeom prst="rect">
            <a:avLst/>
          </a:prstGeom>
          <a:noFill/>
          <a:ln w="9525">
            <a:noFill/>
            <a:miter lim="800000"/>
            <a:headEnd/>
            <a:tailEnd/>
          </a:ln>
        </p:spPr>
        <p:txBody>
          <a:bodyPr>
            <a:spAutoFit/>
          </a:bodyPr>
          <a:lstStyle/>
          <a:p>
            <a:pPr algn="l" eaLnBrk="0" hangingPunct="0">
              <a:spcBef>
                <a:spcPct val="50000"/>
              </a:spcBef>
            </a:pPr>
            <a:r>
              <a:rPr lang="en-US" sz="2000">
                <a:solidFill>
                  <a:schemeClr val="accent2"/>
                </a:solidFill>
                <a:latin typeface="Times New Roman" pitchFamily="18" charset="0"/>
              </a:rPr>
              <a:t>Luglio 2001 – Giugno 2006</a:t>
            </a:r>
          </a:p>
        </p:txBody>
      </p:sp>
      <p:sp>
        <p:nvSpPr>
          <p:cNvPr id="8198" name="Text Box 7"/>
          <p:cNvSpPr txBox="1">
            <a:spLocks noChangeArrowheads="1"/>
          </p:cNvSpPr>
          <p:nvPr/>
        </p:nvSpPr>
        <p:spPr bwMode="auto">
          <a:xfrm>
            <a:off x="1295400" y="3429000"/>
            <a:ext cx="1752600" cy="10160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rPr>
              <a:t>R</a:t>
            </a:r>
            <a:r>
              <a:rPr lang="en-US" sz="2400" baseline="30000">
                <a:latin typeface="Times New Roman" pitchFamily="18" charset="0"/>
              </a:rPr>
              <a:t>2 </a:t>
            </a:r>
            <a:r>
              <a:rPr lang="en-US" sz="2400">
                <a:latin typeface="Times New Roman" pitchFamily="18" charset="0"/>
              </a:rPr>
              <a:t>= .15</a:t>
            </a:r>
          </a:p>
          <a:p>
            <a:pPr algn="l" eaLnBrk="0" hangingPunct="0">
              <a:spcBef>
                <a:spcPct val="50000"/>
              </a:spcBef>
            </a:pPr>
            <a:r>
              <a:rPr lang="en-US" sz="2400">
                <a:solidFill>
                  <a:srgbClr val="FF3300"/>
                </a:solidFill>
                <a:latin typeface="Times New Roman" pitchFamily="18" charset="0"/>
                <a:sym typeface="Symbol" pitchFamily="18" charset="2"/>
              </a:rPr>
              <a:t></a:t>
            </a:r>
            <a:r>
              <a:rPr lang="en-US" sz="2400">
                <a:solidFill>
                  <a:srgbClr val="FF3300"/>
                </a:solidFill>
                <a:latin typeface="Times New Roman" pitchFamily="18" charset="0"/>
              </a:rPr>
              <a:t> = .36</a:t>
            </a:r>
            <a:endParaRPr lang="en-US" sz="2400">
              <a:latin typeface="Times New Roman" pitchFamily="18" charset="0"/>
            </a:endParaRPr>
          </a:p>
        </p:txBody>
      </p:sp>
      <p:sp>
        <p:nvSpPr>
          <p:cNvPr id="8199" name="Line 8"/>
          <p:cNvSpPr>
            <a:spLocks noChangeShapeType="1"/>
          </p:cNvSpPr>
          <p:nvPr/>
        </p:nvSpPr>
        <p:spPr bwMode="auto">
          <a:xfrm flipH="1">
            <a:off x="4953000" y="3276600"/>
            <a:ext cx="3429000" cy="838200"/>
          </a:xfrm>
          <a:prstGeom prst="line">
            <a:avLst/>
          </a:prstGeom>
          <a:noFill/>
          <a:ln w="28575">
            <a:solidFill>
              <a:schemeClr val="tx1"/>
            </a:solidFill>
            <a:round/>
            <a:headEnd/>
            <a:tailEnd/>
          </a:ln>
        </p:spPr>
        <p:txBody>
          <a:bodyPr wrap="none" anchor="ctr"/>
          <a:lstStyle/>
          <a:p>
            <a:endParaRPr lang="it-IT"/>
          </a:p>
        </p:txBody>
      </p:sp>
      <p:sp>
        <p:nvSpPr>
          <p:cNvPr id="8200" name="Text Box 4"/>
          <p:cNvSpPr txBox="1">
            <a:spLocks noChangeArrowheads="1"/>
          </p:cNvSpPr>
          <p:nvPr/>
        </p:nvSpPr>
        <p:spPr bwMode="auto">
          <a:xfrm>
            <a:off x="762000" y="5334000"/>
            <a:ext cx="39624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La pendenza della retta interpolatrice determina una stima del beta.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467600" cy="639762"/>
          </a:xfrm>
        </p:spPr>
        <p:txBody>
          <a:bodyPr>
            <a:normAutofit fontScale="90000"/>
          </a:bodyPr>
          <a:lstStyle/>
          <a:p>
            <a:pPr algn="l" defTabSz="762000">
              <a:spcAft>
                <a:spcPct val="67000"/>
              </a:spcAft>
            </a:pPr>
            <a:r>
              <a:rPr lang="it-IT" sz="4000" dirty="0"/>
              <a:t>Stabilità dei beta</a:t>
            </a:r>
          </a:p>
        </p:txBody>
      </p:sp>
      <p:sp>
        <p:nvSpPr>
          <p:cNvPr id="10" name="Rectangle 3"/>
          <p:cNvSpPr>
            <a:spLocks noChangeArrowheads="1"/>
          </p:cNvSpPr>
          <p:nvPr/>
        </p:nvSpPr>
        <p:spPr bwMode="auto">
          <a:xfrm>
            <a:off x="1600200" y="1066800"/>
            <a:ext cx="5911850" cy="5357813"/>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lang="en-US" sz="1900" dirty="0">
                <a:solidFill>
                  <a:schemeClr val="tx2"/>
                </a:solidFill>
                <a:latin typeface="+mn-lt"/>
              </a:rPr>
              <a:t>                  		</a:t>
            </a:r>
            <a:r>
              <a:rPr lang="en-US" sz="1600" dirty="0">
                <a:solidFill>
                  <a:schemeClr val="tx2"/>
                </a:solidFill>
                <a:latin typeface="+mn-lt"/>
              </a:rPr>
              <a:t>% NELLA                 % ENTRO UNA</a:t>
            </a:r>
          </a:p>
          <a:p>
            <a:pPr defTabSz="762000" eaLnBrk="0" hangingPunct="0">
              <a:defRPr/>
            </a:pPr>
            <a:r>
              <a:rPr lang="en-US" sz="1600" dirty="0">
                <a:solidFill>
                  <a:schemeClr val="tx2"/>
                </a:solidFill>
                <a:latin typeface="+mn-lt"/>
              </a:rPr>
              <a:t>   CLASSE              	 STESSA CLASSE               </a:t>
            </a:r>
            <a:r>
              <a:rPr lang="en-US" sz="1600" dirty="0" err="1">
                <a:solidFill>
                  <a:schemeClr val="tx2"/>
                </a:solidFill>
                <a:latin typeface="+mn-lt"/>
              </a:rPr>
              <a:t>CLASSE</a:t>
            </a:r>
            <a:endParaRPr lang="en-US" sz="1600" dirty="0">
              <a:solidFill>
                <a:schemeClr val="tx2"/>
              </a:solidFill>
              <a:latin typeface="+mn-lt"/>
            </a:endParaRPr>
          </a:p>
          <a:p>
            <a:pPr defTabSz="762000" eaLnBrk="0" hangingPunct="0">
              <a:defRPr/>
            </a:pPr>
            <a:r>
              <a:rPr lang="en-US" sz="1600" dirty="0">
                <a:solidFill>
                  <a:schemeClr val="tx2"/>
                </a:solidFill>
                <a:latin typeface="+mn-lt"/>
              </a:rPr>
              <a:t>   DI RISCHIO         	 5 ANNI DOPO             5 ANNI DOPO</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10 (beta </a:t>
            </a:r>
            <a:r>
              <a:rPr lang="en-US" sz="1600" dirty="0" err="1">
                <a:solidFill>
                  <a:schemeClr val="tx2"/>
                </a:solidFill>
                <a:latin typeface="+mn-lt"/>
              </a:rPr>
              <a:t>alti</a:t>
            </a:r>
            <a:r>
              <a:rPr lang="en-US" sz="1600" dirty="0">
                <a:solidFill>
                  <a:schemeClr val="tx2"/>
                </a:solidFill>
                <a:latin typeface="+mn-lt"/>
              </a:rPr>
              <a:t>)       	   35                   		69</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9                		   18                   		54</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8                		   16                   		45</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7			   13                   		41</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6                		   14                   		39</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5                		   14                   		42</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4                		   13                   		40</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3                		   16                   		45</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2                		   21                   		61</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1 (beta </a:t>
            </a:r>
            <a:r>
              <a:rPr lang="en-US" sz="1600" dirty="0" err="1">
                <a:solidFill>
                  <a:schemeClr val="tx2"/>
                </a:solidFill>
                <a:latin typeface="+mn-lt"/>
              </a:rPr>
              <a:t>bassi</a:t>
            </a:r>
            <a:r>
              <a:rPr lang="en-US" sz="1600" dirty="0">
                <a:solidFill>
                  <a:schemeClr val="tx2"/>
                </a:solidFill>
                <a:latin typeface="+mn-lt"/>
              </a:rPr>
              <a:t>)       	   40                   		62</a:t>
            </a:r>
          </a:p>
          <a:p>
            <a:pPr defTabSz="762000" eaLnBrk="0" hangingPunct="0">
              <a:lnSpc>
                <a:spcPct val="67000"/>
              </a:lnSpc>
              <a:defRPr/>
            </a:pPr>
            <a:endParaRPr lang="en-US" sz="1600" dirty="0">
              <a:solidFill>
                <a:schemeClr val="tx2"/>
              </a:solidFill>
              <a:latin typeface="+mn-lt"/>
            </a:endParaRPr>
          </a:p>
          <a:p>
            <a:pPr defTabSz="762000" eaLnBrk="0" hangingPunct="0">
              <a:defRPr/>
            </a:pPr>
            <a:r>
              <a:rPr lang="en-US" sz="1600" dirty="0">
                <a:solidFill>
                  <a:schemeClr val="tx2"/>
                </a:solidFill>
                <a:latin typeface="+mn-lt"/>
              </a:rPr>
              <a:t>       </a:t>
            </a:r>
            <a:r>
              <a:rPr lang="en-US" sz="1600" dirty="0" err="1">
                <a:solidFill>
                  <a:schemeClr val="tx2"/>
                </a:solidFill>
                <a:latin typeface="+mn-lt"/>
              </a:rPr>
              <a:t>Fonte</a:t>
            </a:r>
            <a:r>
              <a:rPr lang="en-US" sz="1600" dirty="0">
                <a:solidFill>
                  <a:schemeClr val="tx2"/>
                </a:solidFill>
                <a:latin typeface="+mn-lt"/>
              </a:rPr>
              <a:t>:  Sharpe e Cooper (1972)</a:t>
            </a:r>
          </a:p>
        </p:txBody>
      </p:sp>
      <p:cxnSp>
        <p:nvCxnSpPr>
          <p:cNvPr id="5" name="Connettore 1 4"/>
          <p:cNvCxnSpPr/>
          <p:nvPr/>
        </p:nvCxnSpPr>
        <p:spPr bwMode="auto">
          <a:xfrm>
            <a:off x="1295400" y="1981200"/>
            <a:ext cx="6858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Connettore 1 5"/>
          <p:cNvCxnSpPr/>
          <p:nvPr/>
        </p:nvCxnSpPr>
        <p:spPr bwMode="auto">
          <a:xfrm>
            <a:off x="1295400" y="6019800"/>
            <a:ext cx="6858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7467600" cy="639762"/>
          </a:xfrm>
        </p:spPr>
        <p:txBody>
          <a:bodyPr>
            <a:normAutofit fontScale="90000"/>
          </a:bodyPr>
          <a:lstStyle/>
          <a:p>
            <a:pPr algn="l" defTabSz="762000">
              <a:spcAft>
                <a:spcPct val="67000"/>
              </a:spcAft>
            </a:pPr>
            <a:r>
              <a:rPr lang="it-IT" sz="4000" dirty="0"/>
              <a:t>Il costo del capitale aziendale</a:t>
            </a:r>
          </a:p>
        </p:txBody>
      </p:sp>
      <p:sp>
        <p:nvSpPr>
          <p:cNvPr id="4" name="Rettangolo 3"/>
          <p:cNvSpPr/>
          <p:nvPr/>
        </p:nvSpPr>
        <p:spPr>
          <a:xfrm>
            <a:off x="457200" y="990600"/>
            <a:ext cx="8077200" cy="5081588"/>
          </a:xfrm>
          <a:prstGeom prst="rect">
            <a:avLst/>
          </a:prstGeom>
        </p:spPr>
        <p:txBody>
          <a:bodyPr>
            <a:spAutoFit/>
          </a:bodyPr>
          <a:lstStyle/>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Approccio semplificato</a:t>
            </a:r>
          </a:p>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Il costo del capitale aziendale si basa sul beta  medio delle attività </a:t>
            </a:r>
          </a:p>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Il beta medio delle attività si basa sulla percentuale di fondi in ciascuna singola attività</a:t>
            </a:r>
          </a:p>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Esempio</a:t>
            </a:r>
          </a:p>
          <a:p>
            <a:pPr marL="742950" lvl="1" indent="-285750" algn="l" eaLnBrk="0" hangingPunct="0">
              <a:lnSpc>
                <a:spcPct val="120000"/>
              </a:lnSpc>
              <a:spcBef>
                <a:spcPts val="0"/>
              </a:spcBef>
              <a:spcAft>
                <a:spcPts val="300"/>
              </a:spcAft>
              <a:buClr>
                <a:schemeClr val="accent2"/>
              </a:buClr>
              <a:buFont typeface="Wingdings" pitchFamily="2" charset="2"/>
              <a:buChar char="§"/>
              <a:defRPr/>
            </a:pPr>
            <a:r>
              <a:rPr lang="it-IT" sz="2400" dirty="0">
                <a:latin typeface="+mn-lt"/>
              </a:rPr>
              <a:t>1/3 Nuovi investimenti </a:t>
            </a:r>
            <a:r>
              <a:rPr lang="it-IT" sz="2400" dirty="0">
                <a:latin typeface="+mn-lt"/>
                <a:sym typeface="Symbol"/>
              </a:rPr>
              <a:t> </a:t>
            </a:r>
            <a:r>
              <a:rPr lang="it-IT" sz="2400" dirty="0">
                <a:latin typeface="+mn-lt"/>
              </a:rPr>
              <a:t>= 2,0</a:t>
            </a:r>
          </a:p>
          <a:p>
            <a:pPr marL="742950" lvl="1" indent="-285750" algn="l" eaLnBrk="0" hangingPunct="0">
              <a:lnSpc>
                <a:spcPct val="120000"/>
              </a:lnSpc>
              <a:spcBef>
                <a:spcPts val="0"/>
              </a:spcBef>
              <a:spcAft>
                <a:spcPts val="300"/>
              </a:spcAft>
              <a:buClr>
                <a:schemeClr val="accent2"/>
              </a:buClr>
              <a:buFont typeface="Wingdings" pitchFamily="2" charset="2"/>
              <a:buChar char="§"/>
              <a:defRPr/>
            </a:pPr>
            <a:r>
              <a:rPr lang="it-IT" sz="2400" dirty="0">
                <a:latin typeface="+mn-lt"/>
              </a:rPr>
              <a:t>1/3 Espansione delle attività esistenti </a:t>
            </a:r>
            <a:r>
              <a:rPr lang="it-IT" sz="2400" dirty="0">
                <a:latin typeface="+mn-lt"/>
                <a:sym typeface="Symbol"/>
              </a:rPr>
              <a:t> </a:t>
            </a:r>
            <a:r>
              <a:rPr lang="it-IT" sz="2400" dirty="0">
                <a:latin typeface="+mn-lt"/>
              </a:rPr>
              <a:t>=1,3</a:t>
            </a:r>
          </a:p>
          <a:p>
            <a:pPr marL="742950" lvl="1" indent="-285750" algn="l" eaLnBrk="0" hangingPunct="0">
              <a:lnSpc>
                <a:spcPct val="120000"/>
              </a:lnSpc>
              <a:spcBef>
                <a:spcPts val="0"/>
              </a:spcBef>
              <a:spcAft>
                <a:spcPts val="300"/>
              </a:spcAft>
              <a:buClr>
                <a:schemeClr val="accent2"/>
              </a:buClr>
              <a:buFont typeface="Wingdings" pitchFamily="2" charset="2"/>
              <a:buChar char="§"/>
              <a:defRPr/>
            </a:pPr>
            <a:r>
              <a:rPr lang="it-IT" sz="2400" dirty="0">
                <a:latin typeface="+mn-lt"/>
              </a:rPr>
              <a:t>1/3 Efficienza degli impianti </a:t>
            </a:r>
            <a:r>
              <a:rPr lang="it-IT" sz="2400" dirty="0">
                <a:latin typeface="+mn-lt"/>
                <a:sym typeface="Symbol"/>
              </a:rPr>
              <a:t> </a:t>
            </a:r>
            <a:r>
              <a:rPr lang="it-IT" sz="2400" dirty="0">
                <a:latin typeface="+mn-lt"/>
              </a:rPr>
              <a:t>=0,6</a:t>
            </a:r>
          </a:p>
          <a:p>
            <a:pPr marL="742950" lvl="1" indent="-285750" algn="l" eaLnBrk="0" hangingPunct="0">
              <a:lnSpc>
                <a:spcPct val="120000"/>
              </a:lnSpc>
              <a:spcBef>
                <a:spcPts val="0"/>
              </a:spcBef>
              <a:spcAft>
                <a:spcPts val="300"/>
              </a:spcAft>
              <a:buClr>
                <a:schemeClr val="accent2"/>
              </a:buClr>
              <a:buFont typeface="Wingdings" pitchFamily="2" charset="2"/>
              <a:buChar char="§"/>
              <a:defRPr/>
            </a:pPr>
            <a:r>
              <a:rPr lang="it-IT" sz="2400" dirty="0">
                <a:latin typeface="+mn-lt"/>
              </a:rPr>
              <a:t>Beta medio delle attività = 1,3</a:t>
            </a:r>
            <a:endParaRPr lang="it-IT" sz="2800" dirty="0">
              <a:latin typeface="+mn-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7467600" cy="715962"/>
          </a:xfrm>
        </p:spPr>
        <p:txBody>
          <a:bodyPr/>
          <a:lstStyle/>
          <a:p>
            <a:pPr algn="l" defTabSz="762000">
              <a:spcAft>
                <a:spcPct val="67000"/>
              </a:spcAft>
            </a:pPr>
            <a:r>
              <a:rPr lang="it-IT" sz="4000" dirty="0"/>
              <a:t>Struttura finanziaria</a:t>
            </a:r>
          </a:p>
        </p:txBody>
      </p:sp>
      <p:sp>
        <p:nvSpPr>
          <p:cNvPr id="4" name="Rettangolo 3"/>
          <p:cNvSpPr/>
          <p:nvPr/>
        </p:nvSpPr>
        <p:spPr>
          <a:xfrm>
            <a:off x="762000" y="1143000"/>
            <a:ext cx="8077200" cy="4503738"/>
          </a:xfrm>
          <a:prstGeom prst="rect">
            <a:avLst/>
          </a:prstGeom>
        </p:spPr>
        <p:txBody>
          <a:bodyPr>
            <a:spAutoFit/>
          </a:bodyPr>
          <a:lstStyle/>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Struttura finanziaria – il mix di debiti e capitale netto presenti entro l’impresa</a:t>
            </a:r>
          </a:p>
          <a:p>
            <a:pPr marL="536575" indent="-536575" algn="l" eaLnBrk="0" hangingPunct="0">
              <a:lnSpc>
                <a:spcPct val="114000"/>
              </a:lnSpc>
              <a:spcBef>
                <a:spcPts val="0"/>
              </a:spcBef>
              <a:spcAft>
                <a:spcPts val="300"/>
              </a:spcAft>
              <a:buClr>
                <a:schemeClr val="accent2"/>
              </a:buClr>
              <a:buFont typeface="Wingdings" pitchFamily="2" charset="2"/>
              <a:buChar char="q"/>
              <a:defRPr/>
            </a:pPr>
            <a:r>
              <a:rPr lang="it-IT" sz="2800" dirty="0">
                <a:latin typeface="+mn-lt"/>
              </a:rPr>
              <a:t>Espandete il Capital </a:t>
            </a:r>
            <a:r>
              <a:rPr lang="it-IT" sz="2800" dirty="0" err="1">
                <a:latin typeface="+mn-lt"/>
              </a:rPr>
              <a:t>Asset</a:t>
            </a:r>
            <a:r>
              <a:rPr lang="it-IT" sz="2800" dirty="0">
                <a:latin typeface="+mn-lt"/>
              </a:rPr>
              <a:t> </a:t>
            </a:r>
            <a:r>
              <a:rPr lang="it-IT" sz="2800" dirty="0" err="1">
                <a:latin typeface="+mn-lt"/>
              </a:rPr>
              <a:t>Pricing</a:t>
            </a:r>
            <a:r>
              <a:rPr lang="it-IT" sz="2800" dirty="0">
                <a:latin typeface="+mn-lt"/>
              </a:rPr>
              <a:t> </a:t>
            </a:r>
            <a:r>
              <a:rPr lang="it-IT" sz="2800" dirty="0" err="1">
                <a:latin typeface="+mn-lt"/>
              </a:rPr>
              <a:t>Model</a:t>
            </a:r>
            <a:r>
              <a:rPr lang="it-IT" sz="2800" dirty="0">
                <a:latin typeface="+mn-lt"/>
              </a:rPr>
              <a:t> per includere la struttura finanziaria.</a:t>
            </a:r>
          </a:p>
          <a:p>
            <a:pPr>
              <a:buFont typeface="Wingdings" pitchFamily="2" charset="2"/>
              <a:buNone/>
              <a:defRPr/>
            </a:pPr>
            <a:endParaRPr lang="it-IT" sz="2800" dirty="0">
              <a:latin typeface="+mn-lt"/>
            </a:endParaRPr>
          </a:p>
          <a:p>
            <a:pPr>
              <a:defRPr/>
            </a:pPr>
            <a:r>
              <a:rPr lang="it-IT" sz="4400" dirty="0">
                <a:solidFill>
                  <a:schemeClr val="tx2"/>
                </a:solidFill>
                <a:latin typeface="+mn-lt"/>
              </a:rPr>
              <a:t>       </a:t>
            </a:r>
            <a:r>
              <a:rPr lang="it-IT" sz="4400" dirty="0">
                <a:latin typeface="+mn-lt"/>
              </a:rPr>
              <a:t>r = </a:t>
            </a:r>
            <a:r>
              <a:rPr lang="it-IT" sz="4400" dirty="0" err="1">
                <a:latin typeface="+mn-lt"/>
              </a:rPr>
              <a:t>r</a:t>
            </a:r>
            <a:r>
              <a:rPr lang="it-IT" sz="4400" baseline="-25000" dirty="0" err="1">
                <a:latin typeface="+mn-lt"/>
              </a:rPr>
              <a:t>f</a:t>
            </a:r>
            <a:r>
              <a:rPr lang="it-IT" sz="4400" dirty="0">
                <a:latin typeface="+mn-lt"/>
              </a:rPr>
              <a:t> + </a:t>
            </a:r>
            <a:r>
              <a:rPr lang="it-IT" sz="4400" dirty="0">
                <a:latin typeface="+mn-lt"/>
                <a:sym typeface="Symbol"/>
              </a:rPr>
              <a:t></a:t>
            </a:r>
            <a:r>
              <a:rPr lang="it-IT" sz="4400" dirty="0">
                <a:latin typeface="+mn-lt"/>
              </a:rPr>
              <a:t> ( </a:t>
            </a:r>
            <a:r>
              <a:rPr lang="it-IT" sz="4400" dirty="0" err="1">
                <a:latin typeface="+mn-lt"/>
              </a:rPr>
              <a:t>r</a:t>
            </a:r>
            <a:r>
              <a:rPr lang="it-IT" sz="4400" baseline="-25000" dirty="0" err="1">
                <a:latin typeface="+mn-lt"/>
              </a:rPr>
              <a:t>m</a:t>
            </a:r>
            <a:r>
              <a:rPr lang="it-IT" sz="4400" dirty="0">
                <a:latin typeface="+mn-lt"/>
              </a:rPr>
              <a:t> - </a:t>
            </a:r>
            <a:r>
              <a:rPr lang="it-IT" sz="4400" dirty="0" err="1">
                <a:latin typeface="+mn-lt"/>
              </a:rPr>
              <a:t>r</a:t>
            </a:r>
            <a:r>
              <a:rPr lang="it-IT" sz="4400" baseline="-25000" dirty="0" err="1">
                <a:latin typeface="+mn-lt"/>
              </a:rPr>
              <a:t>f</a:t>
            </a:r>
            <a:r>
              <a:rPr lang="it-IT" sz="4400" dirty="0">
                <a:latin typeface="+mn-lt"/>
              </a:rPr>
              <a:t> )</a:t>
            </a:r>
          </a:p>
          <a:p>
            <a:pPr>
              <a:spcBef>
                <a:spcPts val="600"/>
              </a:spcBef>
              <a:spcAft>
                <a:spcPts val="600"/>
              </a:spcAft>
              <a:buFont typeface="Wingdings" pitchFamily="2" charset="2"/>
              <a:buNone/>
              <a:defRPr/>
            </a:pPr>
            <a:r>
              <a:rPr lang="it-IT" sz="2800" dirty="0">
                <a:latin typeface="+mn-lt"/>
              </a:rPr>
              <a:t>diviene</a:t>
            </a:r>
          </a:p>
          <a:p>
            <a:pPr>
              <a:defRPr/>
            </a:pPr>
            <a:r>
              <a:rPr lang="it-IT" sz="4400" dirty="0" err="1">
                <a:latin typeface="+mn-lt"/>
              </a:rPr>
              <a:t>r</a:t>
            </a:r>
            <a:r>
              <a:rPr lang="it-IT" sz="4400" baseline="-25000" dirty="0" err="1">
                <a:latin typeface="+mn-lt"/>
              </a:rPr>
              <a:t>equity</a:t>
            </a:r>
            <a:r>
              <a:rPr lang="it-IT" sz="4400" dirty="0">
                <a:latin typeface="+mn-lt"/>
              </a:rPr>
              <a:t> = </a:t>
            </a:r>
            <a:r>
              <a:rPr lang="it-IT" sz="4400" dirty="0" err="1">
                <a:latin typeface="+mn-lt"/>
              </a:rPr>
              <a:t>r</a:t>
            </a:r>
            <a:r>
              <a:rPr lang="it-IT" sz="4400" baseline="-25000" dirty="0" err="1">
                <a:latin typeface="+mn-lt"/>
              </a:rPr>
              <a:t>f</a:t>
            </a:r>
            <a:r>
              <a:rPr lang="it-IT" sz="4400" dirty="0">
                <a:latin typeface="+mn-lt"/>
              </a:rPr>
              <a:t> + </a:t>
            </a:r>
            <a:r>
              <a:rPr lang="it-IT" sz="4400" dirty="0">
                <a:latin typeface="+mn-lt"/>
                <a:sym typeface="Symbol"/>
              </a:rPr>
              <a:t></a:t>
            </a:r>
            <a:r>
              <a:rPr lang="it-IT" sz="4400" baseline="-25000" dirty="0" err="1">
                <a:latin typeface="+mn-lt"/>
              </a:rPr>
              <a:t>equity</a:t>
            </a:r>
            <a:r>
              <a:rPr lang="it-IT" sz="4400" dirty="0">
                <a:latin typeface="+mn-lt"/>
              </a:rPr>
              <a:t> ( </a:t>
            </a:r>
            <a:r>
              <a:rPr lang="it-IT" sz="4400" dirty="0" err="1">
                <a:latin typeface="+mn-lt"/>
              </a:rPr>
              <a:t>r</a:t>
            </a:r>
            <a:r>
              <a:rPr lang="it-IT" sz="4400" baseline="-25000" dirty="0" err="1">
                <a:latin typeface="+mn-lt"/>
              </a:rPr>
              <a:t>m</a:t>
            </a:r>
            <a:r>
              <a:rPr lang="it-IT" sz="4400" dirty="0">
                <a:latin typeface="+mn-lt"/>
              </a:rPr>
              <a:t> - </a:t>
            </a:r>
            <a:r>
              <a:rPr lang="it-IT" sz="4400" dirty="0" err="1">
                <a:latin typeface="+mn-lt"/>
              </a:rPr>
              <a:t>r</a:t>
            </a:r>
            <a:r>
              <a:rPr lang="it-IT" sz="4400" baseline="-25000" dirty="0" err="1">
                <a:latin typeface="+mn-lt"/>
              </a:rPr>
              <a:t>f</a:t>
            </a:r>
            <a:r>
              <a:rPr lang="it-IT" sz="4400" dirty="0">
                <a:latin typeface="+mn-lt"/>
              </a:rPr>
              <a:t> )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3400" y="1066800"/>
            <a:ext cx="7467600" cy="4873752"/>
          </a:xfrm>
        </p:spPr>
        <p:txBody>
          <a:bodyPr>
            <a:normAutofit fontScale="62500" lnSpcReduction="20000"/>
          </a:bodyPr>
          <a:lstStyle/>
          <a:p>
            <a:pPr marL="536575" indent="-536575" algn="just">
              <a:lnSpc>
                <a:spcPct val="125000"/>
              </a:lnSpc>
              <a:spcBef>
                <a:spcPts val="1200"/>
              </a:spcBef>
              <a:spcAft>
                <a:spcPts val="600"/>
              </a:spcAft>
              <a:buClr>
                <a:schemeClr val="accent2"/>
              </a:buClr>
              <a:buFont typeface="Wingdings" pitchFamily="2" charset="2"/>
              <a:buChar char="q"/>
              <a:defRPr/>
            </a:pPr>
            <a:r>
              <a:rPr lang="it-IT" sz="2800" dirty="0"/>
              <a:t>Premesso che il costo del capitale aziendale viene definito come il rendimento atteso dal portafoglio composto da tutti i titoli emessi dall’impresa ovvero azioni ed obbligazioni  …</a:t>
            </a:r>
          </a:p>
          <a:p>
            <a:pPr marL="536575" indent="-536575" algn="just">
              <a:lnSpc>
                <a:spcPct val="125000"/>
              </a:lnSpc>
              <a:spcBef>
                <a:spcPts val="1200"/>
              </a:spcBef>
              <a:spcAft>
                <a:spcPts val="600"/>
              </a:spcAft>
              <a:buClr>
                <a:schemeClr val="accent2"/>
              </a:buClr>
              <a:buFont typeface="Wingdings" pitchFamily="2" charset="2"/>
              <a:buChar char="q"/>
              <a:defRPr/>
            </a:pPr>
            <a:r>
              <a:rPr lang="it-IT" sz="2800" dirty="0">
                <a:solidFill>
                  <a:srgbClr val="FF0000"/>
                </a:solidFill>
              </a:rPr>
              <a:t>… in questa lezione risolveremo il conflitto nella misura del costo dell’</a:t>
            </a:r>
            <a:r>
              <a:rPr lang="it-IT" sz="2800" dirty="0" err="1">
                <a:solidFill>
                  <a:srgbClr val="FF0000"/>
                </a:solidFill>
              </a:rPr>
              <a:t>equity</a:t>
            </a:r>
            <a:r>
              <a:rPr lang="it-IT" sz="2800" dirty="0">
                <a:solidFill>
                  <a:srgbClr val="FF0000"/>
                </a:solidFill>
              </a:rPr>
              <a:t> tra CAPM  e la regola del “rendimento &gt; costo capitale aziendale indipendentemente dal beta” che avevamo dato nelle prime lezioni</a:t>
            </a:r>
          </a:p>
          <a:p>
            <a:pPr marL="536575" indent="-536575" algn="just">
              <a:lnSpc>
                <a:spcPct val="125000"/>
              </a:lnSpc>
              <a:spcBef>
                <a:spcPts val="1200"/>
              </a:spcBef>
              <a:spcAft>
                <a:spcPts val="600"/>
              </a:spcAft>
              <a:buClr>
                <a:schemeClr val="accent2"/>
              </a:buClr>
              <a:buFont typeface="Wingdings" pitchFamily="2" charset="2"/>
              <a:buChar char="q"/>
              <a:defRPr/>
            </a:pPr>
            <a:r>
              <a:rPr lang="it-IT" sz="2800" dirty="0"/>
              <a:t>Il costo del capitale aziendale e il tasso di attualizzazione del singolo progetto sono diversi a seconda che il rischio sia lo stesso oppure no (ma si può partire per la tangente …)</a:t>
            </a:r>
          </a:p>
          <a:p>
            <a:pPr marL="536575" indent="-536575" algn="just">
              <a:lnSpc>
                <a:spcPct val="125000"/>
              </a:lnSpc>
              <a:spcBef>
                <a:spcPts val="1200"/>
              </a:spcBef>
              <a:spcAft>
                <a:spcPts val="600"/>
              </a:spcAft>
              <a:buClr>
                <a:schemeClr val="accent2"/>
              </a:buClr>
              <a:buFont typeface="Wingdings" pitchFamily="2" charset="2"/>
              <a:buChar char="q"/>
              <a:defRPr/>
            </a:pPr>
            <a:r>
              <a:rPr lang="it-IT" sz="2800" kern="1200" dirty="0"/>
              <a:t>Struttura finanziaria e costo del capitale:WACC</a:t>
            </a:r>
          </a:p>
          <a:p>
            <a:pPr marL="536575" indent="-536575" algn="just">
              <a:lnSpc>
                <a:spcPct val="125000"/>
              </a:lnSpc>
              <a:spcBef>
                <a:spcPts val="1200"/>
              </a:spcBef>
              <a:spcAft>
                <a:spcPts val="600"/>
              </a:spcAft>
              <a:buClr>
                <a:schemeClr val="accent2"/>
              </a:buClr>
              <a:buFont typeface="Wingdings" pitchFamily="2" charset="2"/>
              <a:buChar char="q"/>
              <a:defRPr/>
            </a:pPr>
            <a:r>
              <a:rPr lang="it-IT" sz="2800" kern="1200" dirty="0"/>
              <a:t>La stima del beta: l’araba fenice</a:t>
            </a:r>
          </a:p>
        </p:txBody>
      </p:sp>
      <p:sp>
        <p:nvSpPr>
          <p:cNvPr id="13315" name="Rectangle 2"/>
          <p:cNvSpPr>
            <a:spLocks noGrp="1" noChangeArrowheads="1"/>
          </p:cNvSpPr>
          <p:nvPr>
            <p:ph type="title"/>
          </p:nvPr>
        </p:nvSpPr>
        <p:spPr>
          <a:xfrm>
            <a:off x="457200" y="274638"/>
            <a:ext cx="7467600" cy="715962"/>
          </a:xfrm>
        </p:spPr>
        <p:txBody>
          <a:bodyPr/>
          <a:lstStyle/>
          <a:p>
            <a:pPr algn="l"/>
            <a:r>
              <a:rPr lang="it-IT" dirty="0"/>
              <a:t>Argomenti trattati</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274638"/>
            <a:ext cx="7467600" cy="715962"/>
          </a:xfrm>
        </p:spPr>
        <p:txBody>
          <a:bodyPr/>
          <a:lstStyle/>
          <a:p>
            <a:r>
              <a:rPr lang="it-IT" dirty="0"/>
              <a:t>Che cosa determina il beta ?</a:t>
            </a:r>
          </a:p>
        </p:txBody>
      </p:sp>
      <p:sp>
        <p:nvSpPr>
          <p:cNvPr id="23555" name="Segnaposto contenuto 2"/>
          <p:cNvSpPr>
            <a:spLocks noGrp="1"/>
          </p:cNvSpPr>
          <p:nvPr>
            <p:ph idx="1"/>
          </p:nvPr>
        </p:nvSpPr>
        <p:spPr>
          <a:xfrm>
            <a:off x="685800" y="1219200"/>
            <a:ext cx="7772400" cy="5257800"/>
          </a:xfrm>
        </p:spPr>
        <p:txBody>
          <a:bodyPr/>
          <a:lstStyle/>
          <a:p>
            <a:pPr algn="just"/>
            <a:r>
              <a:rPr lang="it-IT" b="1" dirty="0"/>
              <a:t>1) Ciclicità: </a:t>
            </a:r>
            <a:r>
              <a:rPr lang="it-IT" dirty="0"/>
              <a:t>le imprese ad andamento ciclico tendono ad avere un alto beta. Se non disponiamo dei rendimenti del mercato possiamo associare la variazione dei ricavi alla variazione del ciclo economico (PIL trimestrale, variazioni mensili indici di produzione industriale, etc.). </a:t>
            </a:r>
            <a:r>
              <a:rPr lang="it-IT" b="1" dirty="0"/>
              <a:t>Quindi occorre un alto rendimento per imprese legate al ciclo economico con rischio non diversificabile.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274638"/>
            <a:ext cx="7467600" cy="792162"/>
          </a:xfrm>
        </p:spPr>
        <p:txBody>
          <a:bodyPr/>
          <a:lstStyle/>
          <a:p>
            <a:pPr algn="l" defTabSz="762000">
              <a:spcAft>
                <a:spcPct val="67000"/>
              </a:spcAft>
            </a:pPr>
            <a:r>
              <a:rPr lang="it-IT" sz="4000" dirty="0"/>
              <a:t>Beta delle attività</a:t>
            </a:r>
          </a:p>
        </p:txBody>
      </p:sp>
      <p:graphicFrame>
        <p:nvGraphicFramePr>
          <p:cNvPr id="9218" name="Object 3"/>
          <p:cNvGraphicFramePr>
            <a:graphicFrameLocks noChangeAspect="1"/>
          </p:cNvGraphicFramePr>
          <p:nvPr/>
        </p:nvGraphicFramePr>
        <p:xfrm>
          <a:off x="1447800" y="3657600"/>
          <a:ext cx="6477000" cy="2209800"/>
        </p:xfrm>
        <a:graphic>
          <a:graphicData uri="http://schemas.openxmlformats.org/presentationml/2006/ole">
            <mc:AlternateContent xmlns:mc="http://schemas.openxmlformats.org/markup-compatibility/2006">
              <mc:Choice xmlns:v="urn:schemas-microsoft-com:vml" Requires="v">
                <p:oleObj spid="_x0000_s82952" name="Equation" r:id="rId4" imgW="8775360" imgH="2997000" progId="">
                  <p:embed/>
                </p:oleObj>
              </mc:Choice>
              <mc:Fallback>
                <p:oleObj name="Equation" r:id="rId4" imgW="8775360" imgH="29970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57600"/>
                        <a:ext cx="6477000" cy="2209800"/>
                      </a:xfrm>
                      <a:prstGeom prst="rect">
                        <a:avLst/>
                      </a:prstGeom>
                      <a:noFill/>
                      <a:ln>
                        <a:noFill/>
                      </a:ln>
                      <a:effectLst/>
                      <a:extLst>
                        <a:ext uri="{909E8E84-426E-40DD-AFC4-6F175D3DCCD1}">
                          <a14:hiddenFill xmlns:a14="http://schemas.microsoft.com/office/drawing/2010/main">
                            <a:gradFill rotWithShape="1">
                              <a:gsLst>
                                <a:gs pos="0">
                                  <a:srgbClr val="000066"/>
                                </a:gs>
                                <a:gs pos="100000">
                                  <a:srgbClr val="0066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762000" y="1295400"/>
            <a:ext cx="7924800" cy="2062163"/>
          </a:xfrm>
          <a:prstGeom prst="rect">
            <a:avLst/>
          </a:prstGeom>
          <a:noFill/>
        </p:spPr>
        <p:txBody>
          <a:bodyPr>
            <a:spAutoFit/>
          </a:bodyPr>
          <a:lstStyle/>
          <a:p>
            <a:pPr algn="just">
              <a:defRPr/>
            </a:pPr>
            <a:r>
              <a:rPr lang="it-IT" sz="3200" b="1" dirty="0">
                <a:latin typeface="+mj-lt"/>
              </a:rPr>
              <a:t>2) Leva operativa</a:t>
            </a:r>
            <a:r>
              <a:rPr lang="it-IT" b="1" dirty="0"/>
              <a:t>: </a:t>
            </a:r>
            <a:r>
              <a:rPr lang="it-IT" sz="3200" dirty="0">
                <a:latin typeface="+mj-lt"/>
              </a:rPr>
              <a:t>avevamo visto nel CAPM che il rapporto di indebitamento – in altri termini i costi fissi finanziari – aumenta il beta del portafoglio degli investitori.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defTabSz="762000">
              <a:spcAft>
                <a:spcPct val="67000"/>
              </a:spcAft>
            </a:pPr>
            <a:r>
              <a:rPr lang="it-IT" sz="4000"/>
              <a:t>Beta delle attività</a:t>
            </a:r>
          </a:p>
        </p:txBody>
      </p:sp>
      <p:sp>
        <p:nvSpPr>
          <p:cNvPr id="24579" name="Line 4"/>
          <p:cNvSpPr>
            <a:spLocks noChangeShapeType="1"/>
          </p:cNvSpPr>
          <p:nvPr/>
        </p:nvSpPr>
        <p:spPr bwMode="auto">
          <a:xfrm>
            <a:off x="3209925" y="2743200"/>
            <a:ext cx="5776913" cy="1588"/>
          </a:xfrm>
          <a:prstGeom prst="line">
            <a:avLst/>
          </a:prstGeom>
          <a:noFill/>
          <a:ln w="38100">
            <a:solidFill>
              <a:srgbClr val="000000"/>
            </a:solidFill>
            <a:round/>
            <a:headEnd/>
            <a:tailEnd/>
          </a:ln>
        </p:spPr>
        <p:txBody>
          <a:bodyPr/>
          <a:lstStyle/>
          <a:p>
            <a:endParaRPr lang="it-IT"/>
          </a:p>
        </p:txBody>
      </p:sp>
      <p:sp>
        <p:nvSpPr>
          <p:cNvPr id="24580" name="Line 5"/>
          <p:cNvSpPr>
            <a:spLocks noChangeShapeType="1"/>
          </p:cNvSpPr>
          <p:nvPr/>
        </p:nvSpPr>
        <p:spPr bwMode="auto">
          <a:xfrm>
            <a:off x="3803650" y="3981450"/>
            <a:ext cx="2887663" cy="1588"/>
          </a:xfrm>
          <a:prstGeom prst="line">
            <a:avLst/>
          </a:prstGeom>
          <a:noFill/>
          <a:ln w="38100">
            <a:solidFill>
              <a:srgbClr val="000000"/>
            </a:solidFill>
            <a:round/>
            <a:headEnd/>
            <a:tailEnd/>
          </a:ln>
        </p:spPr>
        <p:txBody>
          <a:bodyPr/>
          <a:lstStyle/>
          <a:p>
            <a:endParaRPr lang="it-IT"/>
          </a:p>
        </p:txBody>
      </p:sp>
      <p:sp>
        <p:nvSpPr>
          <p:cNvPr id="24581" name="Rectangle 6"/>
          <p:cNvSpPr>
            <a:spLocks noChangeArrowheads="1"/>
          </p:cNvSpPr>
          <p:nvPr/>
        </p:nvSpPr>
        <p:spPr bwMode="auto">
          <a:xfrm>
            <a:off x="6715125" y="407352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ú</a:t>
            </a:r>
            <a:endParaRPr lang="it-IT" sz="2400">
              <a:latin typeface="Times New Roman" pitchFamily="18" charset="0"/>
            </a:endParaRPr>
          </a:p>
        </p:txBody>
      </p:sp>
      <p:sp>
        <p:nvSpPr>
          <p:cNvPr id="24582" name="Rectangle 7"/>
          <p:cNvSpPr>
            <a:spLocks noChangeArrowheads="1"/>
          </p:cNvSpPr>
          <p:nvPr/>
        </p:nvSpPr>
        <p:spPr bwMode="auto">
          <a:xfrm>
            <a:off x="6715125" y="369887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ú</a:t>
            </a:r>
            <a:endParaRPr lang="it-IT" sz="2400">
              <a:latin typeface="Times New Roman" pitchFamily="18" charset="0"/>
            </a:endParaRPr>
          </a:p>
        </p:txBody>
      </p:sp>
      <p:sp>
        <p:nvSpPr>
          <p:cNvPr id="24583" name="Rectangle 8"/>
          <p:cNvSpPr>
            <a:spLocks noChangeArrowheads="1"/>
          </p:cNvSpPr>
          <p:nvPr/>
        </p:nvSpPr>
        <p:spPr bwMode="auto">
          <a:xfrm>
            <a:off x="6715125" y="4148138"/>
            <a:ext cx="384175" cy="627062"/>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û</a:t>
            </a:r>
            <a:endParaRPr lang="it-IT" sz="2400">
              <a:latin typeface="Times New Roman" pitchFamily="18" charset="0"/>
            </a:endParaRPr>
          </a:p>
        </p:txBody>
      </p:sp>
      <p:sp>
        <p:nvSpPr>
          <p:cNvPr id="24584" name="Rectangle 9"/>
          <p:cNvSpPr>
            <a:spLocks noChangeArrowheads="1"/>
          </p:cNvSpPr>
          <p:nvPr/>
        </p:nvSpPr>
        <p:spPr bwMode="auto">
          <a:xfrm>
            <a:off x="6715125" y="331787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ù</a:t>
            </a:r>
            <a:endParaRPr lang="it-IT" sz="2400">
              <a:latin typeface="Times New Roman" pitchFamily="18" charset="0"/>
            </a:endParaRPr>
          </a:p>
        </p:txBody>
      </p:sp>
      <p:sp>
        <p:nvSpPr>
          <p:cNvPr id="24585" name="Rectangle 10"/>
          <p:cNvSpPr>
            <a:spLocks noChangeArrowheads="1"/>
          </p:cNvSpPr>
          <p:nvPr/>
        </p:nvSpPr>
        <p:spPr bwMode="auto">
          <a:xfrm>
            <a:off x="3114675" y="407352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ê</a:t>
            </a:r>
            <a:endParaRPr lang="it-IT" sz="2400">
              <a:latin typeface="Times New Roman" pitchFamily="18" charset="0"/>
            </a:endParaRPr>
          </a:p>
        </p:txBody>
      </p:sp>
      <p:sp>
        <p:nvSpPr>
          <p:cNvPr id="24586" name="Rectangle 11"/>
          <p:cNvSpPr>
            <a:spLocks noChangeArrowheads="1"/>
          </p:cNvSpPr>
          <p:nvPr/>
        </p:nvSpPr>
        <p:spPr bwMode="auto">
          <a:xfrm>
            <a:off x="3114675" y="369887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ê</a:t>
            </a:r>
            <a:endParaRPr lang="it-IT" sz="2400">
              <a:latin typeface="Times New Roman" pitchFamily="18" charset="0"/>
            </a:endParaRPr>
          </a:p>
        </p:txBody>
      </p:sp>
      <p:sp>
        <p:nvSpPr>
          <p:cNvPr id="24587" name="Rectangle 12"/>
          <p:cNvSpPr>
            <a:spLocks noChangeArrowheads="1"/>
          </p:cNvSpPr>
          <p:nvPr/>
        </p:nvSpPr>
        <p:spPr bwMode="auto">
          <a:xfrm>
            <a:off x="3114675" y="4148138"/>
            <a:ext cx="384175" cy="627062"/>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ë</a:t>
            </a:r>
            <a:endParaRPr lang="it-IT" sz="2400">
              <a:latin typeface="Times New Roman" pitchFamily="18" charset="0"/>
            </a:endParaRPr>
          </a:p>
        </p:txBody>
      </p:sp>
      <p:sp>
        <p:nvSpPr>
          <p:cNvPr id="24588" name="Rectangle 13"/>
          <p:cNvSpPr>
            <a:spLocks noChangeArrowheads="1"/>
          </p:cNvSpPr>
          <p:nvPr/>
        </p:nvSpPr>
        <p:spPr bwMode="auto">
          <a:xfrm>
            <a:off x="3114675" y="3317875"/>
            <a:ext cx="384175" cy="627063"/>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é</a:t>
            </a:r>
            <a:endParaRPr lang="it-IT" sz="2400">
              <a:latin typeface="Times New Roman" pitchFamily="18" charset="0"/>
            </a:endParaRPr>
          </a:p>
        </p:txBody>
      </p:sp>
      <p:sp>
        <p:nvSpPr>
          <p:cNvPr id="24589" name="Rectangle 14"/>
          <p:cNvSpPr>
            <a:spLocks noChangeArrowheads="1"/>
          </p:cNvSpPr>
          <p:nvPr/>
        </p:nvSpPr>
        <p:spPr bwMode="auto">
          <a:xfrm>
            <a:off x="3529013" y="3665538"/>
            <a:ext cx="238125" cy="52387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a:t>
            </a:r>
            <a:endParaRPr lang="it-IT" sz="2400">
              <a:latin typeface="Times New Roman" pitchFamily="18" charset="0"/>
            </a:endParaRPr>
          </a:p>
        </p:txBody>
      </p:sp>
      <p:sp>
        <p:nvSpPr>
          <p:cNvPr id="24590" name="Rectangle 15"/>
          <p:cNvSpPr>
            <a:spLocks noChangeArrowheads="1"/>
          </p:cNvSpPr>
          <p:nvPr/>
        </p:nvSpPr>
        <p:spPr bwMode="auto">
          <a:xfrm>
            <a:off x="1533525" y="3665538"/>
            <a:ext cx="447675" cy="627062"/>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a:t>
            </a:r>
            <a:endParaRPr lang="it-IT" sz="2400">
              <a:latin typeface="Times New Roman" pitchFamily="18" charset="0"/>
            </a:endParaRPr>
          </a:p>
        </p:txBody>
      </p:sp>
      <p:sp>
        <p:nvSpPr>
          <p:cNvPr id="24591" name="Rectangle 16"/>
          <p:cNvSpPr>
            <a:spLocks noChangeArrowheads="1"/>
          </p:cNvSpPr>
          <p:nvPr/>
        </p:nvSpPr>
        <p:spPr bwMode="auto">
          <a:xfrm>
            <a:off x="1793875" y="2411413"/>
            <a:ext cx="447675" cy="627062"/>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Symbol" pitchFamily="18" charset="2"/>
              </a:rPr>
              <a:t>=</a:t>
            </a:r>
            <a:endParaRPr lang="it-IT" sz="2400">
              <a:latin typeface="Times New Roman" pitchFamily="18" charset="0"/>
            </a:endParaRPr>
          </a:p>
        </p:txBody>
      </p:sp>
      <p:sp>
        <p:nvSpPr>
          <p:cNvPr id="24592" name="Rectangle 17"/>
          <p:cNvSpPr>
            <a:spLocks noChangeArrowheads="1"/>
          </p:cNvSpPr>
          <p:nvPr/>
        </p:nvSpPr>
        <p:spPr bwMode="auto">
          <a:xfrm>
            <a:off x="6472238" y="4038600"/>
            <a:ext cx="144462" cy="5175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593" name="Rectangle 18"/>
          <p:cNvSpPr>
            <a:spLocks noChangeArrowheads="1"/>
          </p:cNvSpPr>
          <p:nvPr/>
        </p:nvSpPr>
        <p:spPr bwMode="auto">
          <a:xfrm>
            <a:off x="6175375" y="4040188"/>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594" name="Rectangle 19"/>
          <p:cNvSpPr>
            <a:spLocks noChangeArrowheads="1"/>
          </p:cNvSpPr>
          <p:nvPr/>
        </p:nvSpPr>
        <p:spPr bwMode="auto">
          <a:xfrm>
            <a:off x="5100638" y="4038600"/>
            <a:ext cx="1430337" cy="5175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attività </a:t>
            </a:r>
            <a:endParaRPr lang="it-IT" sz="2400">
              <a:latin typeface="Times New Roman" pitchFamily="18" charset="0"/>
            </a:endParaRPr>
          </a:p>
        </p:txBody>
      </p:sp>
      <p:sp>
        <p:nvSpPr>
          <p:cNvPr id="24595" name="Rectangle 20"/>
          <p:cNvSpPr>
            <a:spLocks noChangeArrowheads="1"/>
          </p:cNvSpPr>
          <p:nvPr/>
        </p:nvSpPr>
        <p:spPr bwMode="auto">
          <a:xfrm>
            <a:off x="4951413" y="4040188"/>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596" name="Rectangle 21"/>
          <p:cNvSpPr>
            <a:spLocks noChangeArrowheads="1"/>
          </p:cNvSpPr>
          <p:nvPr/>
        </p:nvSpPr>
        <p:spPr bwMode="auto">
          <a:xfrm>
            <a:off x="4832350" y="4040188"/>
            <a:ext cx="29368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597" name="Rectangle 22"/>
          <p:cNvSpPr>
            <a:spLocks noChangeArrowheads="1"/>
          </p:cNvSpPr>
          <p:nvPr/>
        </p:nvSpPr>
        <p:spPr bwMode="auto">
          <a:xfrm>
            <a:off x="4657725" y="4040188"/>
            <a:ext cx="360363"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598" name="Rectangle 23"/>
          <p:cNvSpPr>
            <a:spLocks noChangeArrowheads="1"/>
          </p:cNvSpPr>
          <p:nvPr/>
        </p:nvSpPr>
        <p:spPr bwMode="auto">
          <a:xfrm>
            <a:off x="4117975" y="4040188"/>
            <a:ext cx="722313"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a:t>
            </a:r>
            <a:endParaRPr lang="it-IT" sz="2400">
              <a:latin typeface="Times New Roman" pitchFamily="18" charset="0"/>
            </a:endParaRPr>
          </a:p>
        </p:txBody>
      </p:sp>
      <p:sp>
        <p:nvSpPr>
          <p:cNvPr id="24599" name="Rectangle 24"/>
          <p:cNvSpPr>
            <a:spLocks noChangeArrowheads="1"/>
          </p:cNvSpPr>
          <p:nvPr/>
        </p:nvSpPr>
        <p:spPr bwMode="auto">
          <a:xfrm>
            <a:off x="6508750" y="3421063"/>
            <a:ext cx="29368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00" name="Rectangle 25"/>
          <p:cNvSpPr>
            <a:spLocks noChangeArrowheads="1"/>
          </p:cNvSpPr>
          <p:nvPr/>
        </p:nvSpPr>
        <p:spPr bwMode="auto">
          <a:xfrm>
            <a:off x="6418263" y="3421063"/>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01" name="Rectangle 26"/>
          <p:cNvSpPr>
            <a:spLocks noChangeArrowheads="1"/>
          </p:cNvSpPr>
          <p:nvPr/>
        </p:nvSpPr>
        <p:spPr bwMode="auto">
          <a:xfrm>
            <a:off x="5784850" y="3421063"/>
            <a:ext cx="8080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fissi</a:t>
            </a:r>
            <a:endParaRPr lang="it-IT" sz="2400">
              <a:latin typeface="Times New Roman" pitchFamily="18" charset="0"/>
            </a:endParaRPr>
          </a:p>
        </p:txBody>
      </p:sp>
      <p:sp>
        <p:nvSpPr>
          <p:cNvPr id="24602" name="Rectangle 27"/>
          <p:cNvSpPr>
            <a:spLocks noChangeArrowheads="1"/>
          </p:cNvSpPr>
          <p:nvPr/>
        </p:nvSpPr>
        <p:spPr bwMode="auto">
          <a:xfrm>
            <a:off x="5514975" y="3421063"/>
            <a:ext cx="457200"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03" name="Rectangle 28"/>
          <p:cNvSpPr>
            <a:spLocks noChangeArrowheads="1"/>
          </p:cNvSpPr>
          <p:nvPr/>
        </p:nvSpPr>
        <p:spPr bwMode="auto">
          <a:xfrm>
            <a:off x="4786313" y="3421063"/>
            <a:ext cx="914400"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costi</a:t>
            </a:r>
            <a:endParaRPr lang="it-IT" sz="2400">
              <a:latin typeface="Times New Roman" pitchFamily="18" charset="0"/>
            </a:endParaRPr>
          </a:p>
        </p:txBody>
      </p:sp>
      <p:sp>
        <p:nvSpPr>
          <p:cNvPr id="24604" name="Rectangle 29"/>
          <p:cNvSpPr>
            <a:spLocks noChangeArrowheads="1"/>
          </p:cNvSpPr>
          <p:nvPr/>
        </p:nvSpPr>
        <p:spPr bwMode="auto">
          <a:xfrm>
            <a:off x="4708525" y="3421063"/>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05" name="Rectangle 30"/>
          <p:cNvSpPr>
            <a:spLocks noChangeArrowheads="1"/>
          </p:cNvSpPr>
          <p:nvPr/>
        </p:nvSpPr>
        <p:spPr bwMode="auto">
          <a:xfrm>
            <a:off x="4589463" y="3421063"/>
            <a:ext cx="29368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06" name="Rectangle 31"/>
          <p:cNvSpPr>
            <a:spLocks noChangeArrowheads="1"/>
          </p:cNvSpPr>
          <p:nvPr/>
        </p:nvSpPr>
        <p:spPr bwMode="auto">
          <a:xfrm>
            <a:off x="4414838" y="3421063"/>
            <a:ext cx="360362"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07" name="Rectangle 32"/>
          <p:cNvSpPr>
            <a:spLocks noChangeArrowheads="1"/>
          </p:cNvSpPr>
          <p:nvPr/>
        </p:nvSpPr>
        <p:spPr bwMode="auto">
          <a:xfrm>
            <a:off x="3875088" y="3421063"/>
            <a:ext cx="722312"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a:t>
            </a:r>
            <a:endParaRPr lang="it-IT" sz="2400">
              <a:latin typeface="Times New Roman" pitchFamily="18" charset="0"/>
            </a:endParaRPr>
          </a:p>
        </p:txBody>
      </p:sp>
      <p:sp>
        <p:nvSpPr>
          <p:cNvPr id="24608" name="Rectangle 33"/>
          <p:cNvSpPr>
            <a:spLocks noChangeArrowheads="1"/>
          </p:cNvSpPr>
          <p:nvPr/>
        </p:nvSpPr>
        <p:spPr bwMode="auto">
          <a:xfrm>
            <a:off x="3251200" y="3705225"/>
            <a:ext cx="35718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1</a:t>
            </a:r>
            <a:endParaRPr lang="it-IT" sz="2400">
              <a:latin typeface="Times New Roman" pitchFamily="18" charset="0"/>
            </a:endParaRPr>
          </a:p>
        </p:txBody>
      </p:sp>
      <p:sp>
        <p:nvSpPr>
          <p:cNvPr id="24609" name="Rectangle 34"/>
          <p:cNvSpPr>
            <a:spLocks noChangeArrowheads="1"/>
          </p:cNvSpPr>
          <p:nvPr/>
        </p:nvSpPr>
        <p:spPr bwMode="auto">
          <a:xfrm>
            <a:off x="2085975" y="3705225"/>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10" name="Rectangle 35"/>
          <p:cNvSpPr>
            <a:spLocks noChangeArrowheads="1"/>
          </p:cNvSpPr>
          <p:nvPr/>
        </p:nvSpPr>
        <p:spPr bwMode="auto">
          <a:xfrm>
            <a:off x="1925638" y="3733800"/>
            <a:ext cx="238125" cy="52387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sym typeface="Symbol" pitchFamily="18" charset="2"/>
              </a:rPr>
              <a:t></a:t>
            </a:r>
            <a:endParaRPr lang="it-IT" sz="2400">
              <a:latin typeface="Times New Roman" pitchFamily="18" charset="0"/>
            </a:endParaRPr>
          </a:p>
        </p:txBody>
      </p:sp>
      <p:sp>
        <p:nvSpPr>
          <p:cNvPr id="24611" name="Rectangle 36"/>
          <p:cNvSpPr>
            <a:spLocks noChangeArrowheads="1"/>
          </p:cNvSpPr>
          <p:nvPr/>
        </p:nvSpPr>
        <p:spPr bwMode="auto">
          <a:xfrm>
            <a:off x="7158038" y="2819400"/>
            <a:ext cx="144462" cy="5175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12" name="Rectangle 37"/>
          <p:cNvSpPr>
            <a:spLocks noChangeArrowheads="1"/>
          </p:cNvSpPr>
          <p:nvPr/>
        </p:nvSpPr>
        <p:spPr bwMode="auto">
          <a:xfrm>
            <a:off x="5786438" y="2819400"/>
            <a:ext cx="1430337" cy="5175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attività </a:t>
            </a:r>
            <a:endParaRPr lang="it-IT" sz="2400">
              <a:latin typeface="Times New Roman" pitchFamily="18" charset="0"/>
            </a:endParaRPr>
          </a:p>
        </p:txBody>
      </p:sp>
      <p:sp>
        <p:nvSpPr>
          <p:cNvPr id="24613" name="Rectangle 38"/>
          <p:cNvSpPr>
            <a:spLocks noChangeArrowheads="1"/>
          </p:cNvSpPr>
          <p:nvPr/>
        </p:nvSpPr>
        <p:spPr bwMode="auto">
          <a:xfrm>
            <a:off x="5634038" y="2787650"/>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14" name="Rectangle 39"/>
          <p:cNvSpPr>
            <a:spLocks noChangeArrowheads="1"/>
          </p:cNvSpPr>
          <p:nvPr/>
        </p:nvSpPr>
        <p:spPr bwMode="auto">
          <a:xfrm>
            <a:off x="5514975" y="2787650"/>
            <a:ext cx="29368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15" name="Rectangle 40"/>
          <p:cNvSpPr>
            <a:spLocks noChangeArrowheads="1"/>
          </p:cNvSpPr>
          <p:nvPr/>
        </p:nvSpPr>
        <p:spPr bwMode="auto">
          <a:xfrm>
            <a:off x="5341938" y="2787650"/>
            <a:ext cx="360362"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16" name="Rectangle 41"/>
          <p:cNvSpPr>
            <a:spLocks noChangeArrowheads="1"/>
          </p:cNvSpPr>
          <p:nvPr/>
        </p:nvSpPr>
        <p:spPr bwMode="auto">
          <a:xfrm>
            <a:off x="4800600" y="2787650"/>
            <a:ext cx="722313"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a:t>
            </a:r>
            <a:endParaRPr lang="it-IT" sz="2400">
              <a:latin typeface="Times New Roman" pitchFamily="18" charset="0"/>
            </a:endParaRPr>
          </a:p>
        </p:txBody>
      </p:sp>
      <p:sp>
        <p:nvSpPr>
          <p:cNvPr id="24617" name="Rectangle 42"/>
          <p:cNvSpPr>
            <a:spLocks noChangeArrowheads="1"/>
          </p:cNvSpPr>
          <p:nvPr/>
        </p:nvSpPr>
        <p:spPr bwMode="auto">
          <a:xfrm>
            <a:off x="8634413" y="2168525"/>
            <a:ext cx="29368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18" name="Rectangle 43"/>
          <p:cNvSpPr>
            <a:spLocks noChangeArrowheads="1"/>
          </p:cNvSpPr>
          <p:nvPr/>
        </p:nvSpPr>
        <p:spPr bwMode="auto">
          <a:xfrm>
            <a:off x="8543925" y="2168525"/>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19" name="Rectangle 44"/>
          <p:cNvSpPr>
            <a:spLocks noChangeArrowheads="1"/>
          </p:cNvSpPr>
          <p:nvPr/>
        </p:nvSpPr>
        <p:spPr bwMode="auto">
          <a:xfrm>
            <a:off x="7170738" y="2168525"/>
            <a:ext cx="15573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variabili</a:t>
            </a:r>
            <a:endParaRPr lang="it-IT" sz="2400">
              <a:latin typeface="Times New Roman" pitchFamily="18" charset="0"/>
            </a:endParaRPr>
          </a:p>
        </p:txBody>
      </p:sp>
      <p:sp>
        <p:nvSpPr>
          <p:cNvPr id="24620" name="Rectangle 45"/>
          <p:cNvSpPr>
            <a:spLocks noChangeArrowheads="1"/>
          </p:cNvSpPr>
          <p:nvPr/>
        </p:nvSpPr>
        <p:spPr bwMode="auto">
          <a:xfrm>
            <a:off x="6975475" y="2168525"/>
            <a:ext cx="360363"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21" name="Rectangle 46"/>
          <p:cNvSpPr>
            <a:spLocks noChangeArrowheads="1"/>
          </p:cNvSpPr>
          <p:nvPr/>
        </p:nvSpPr>
        <p:spPr bwMode="auto">
          <a:xfrm>
            <a:off x="6246813" y="2168525"/>
            <a:ext cx="914400" cy="581025"/>
          </a:xfrm>
          <a:prstGeom prst="rect">
            <a:avLst/>
          </a:prstGeom>
          <a:noFill/>
          <a:ln w="9525">
            <a:noFill/>
            <a:miter lim="800000"/>
            <a:headEnd/>
            <a:tailEnd/>
          </a:ln>
        </p:spPr>
        <p:txBody>
          <a:bodyPr wrap="none" lIns="0" tIns="0" rIns="0" bIns="0">
            <a:spAutoFit/>
          </a:bodyPr>
          <a:lstStyle/>
          <a:p>
            <a:pPr eaLnBrk="0" hangingPunct="0"/>
            <a:r>
              <a:rPr lang="it-IT" sz="3400" b="1" dirty="0">
                <a:solidFill>
                  <a:srgbClr val="000000"/>
                </a:solidFill>
                <a:latin typeface="Times New Roman" pitchFamily="18" charset="0"/>
              </a:rPr>
              <a:t>costi</a:t>
            </a:r>
            <a:endParaRPr lang="it-IT" sz="2400" dirty="0">
              <a:latin typeface="Times New Roman" pitchFamily="18" charset="0"/>
            </a:endParaRPr>
          </a:p>
        </p:txBody>
      </p:sp>
      <p:sp>
        <p:nvSpPr>
          <p:cNvPr id="24622" name="Rectangle 47"/>
          <p:cNvSpPr>
            <a:spLocks noChangeArrowheads="1"/>
          </p:cNvSpPr>
          <p:nvPr/>
        </p:nvSpPr>
        <p:spPr bwMode="auto">
          <a:xfrm>
            <a:off x="6167438" y="2168525"/>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23" name="Rectangle 48"/>
          <p:cNvSpPr>
            <a:spLocks noChangeArrowheads="1"/>
          </p:cNvSpPr>
          <p:nvPr/>
        </p:nvSpPr>
        <p:spPr bwMode="auto">
          <a:xfrm>
            <a:off x="6048375" y="2168525"/>
            <a:ext cx="29368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24" name="Rectangle 49"/>
          <p:cNvSpPr>
            <a:spLocks noChangeArrowheads="1"/>
          </p:cNvSpPr>
          <p:nvPr/>
        </p:nvSpPr>
        <p:spPr bwMode="auto">
          <a:xfrm>
            <a:off x="5875338" y="2168525"/>
            <a:ext cx="360362"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25" name="Rectangle 50"/>
          <p:cNvSpPr>
            <a:spLocks noChangeArrowheads="1"/>
          </p:cNvSpPr>
          <p:nvPr/>
        </p:nvSpPr>
        <p:spPr bwMode="auto">
          <a:xfrm>
            <a:off x="5334000" y="2168525"/>
            <a:ext cx="722313"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a:t>
            </a:r>
            <a:endParaRPr lang="it-IT" sz="2400">
              <a:latin typeface="Times New Roman" pitchFamily="18" charset="0"/>
            </a:endParaRPr>
          </a:p>
        </p:txBody>
      </p:sp>
      <p:sp>
        <p:nvSpPr>
          <p:cNvPr id="24626" name="Rectangle 51"/>
          <p:cNvSpPr>
            <a:spLocks noChangeArrowheads="1"/>
          </p:cNvSpPr>
          <p:nvPr/>
        </p:nvSpPr>
        <p:spPr bwMode="auto">
          <a:xfrm>
            <a:off x="5243513" y="2168525"/>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27" name="Rectangle 52"/>
          <p:cNvSpPr>
            <a:spLocks noChangeArrowheads="1"/>
          </p:cNvSpPr>
          <p:nvPr/>
        </p:nvSpPr>
        <p:spPr bwMode="auto">
          <a:xfrm>
            <a:off x="5132388" y="2168525"/>
            <a:ext cx="29368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28" name="Rectangle 53"/>
          <p:cNvSpPr>
            <a:spLocks noChangeArrowheads="1"/>
          </p:cNvSpPr>
          <p:nvPr/>
        </p:nvSpPr>
        <p:spPr bwMode="auto">
          <a:xfrm>
            <a:off x="5048250" y="2168525"/>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29" name="Rectangle 54"/>
          <p:cNvSpPr>
            <a:spLocks noChangeArrowheads="1"/>
          </p:cNvSpPr>
          <p:nvPr/>
        </p:nvSpPr>
        <p:spPr bwMode="auto">
          <a:xfrm>
            <a:off x="4941888" y="2168525"/>
            <a:ext cx="29368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30" name="Rectangle 55"/>
          <p:cNvSpPr>
            <a:spLocks noChangeArrowheads="1"/>
          </p:cNvSpPr>
          <p:nvPr/>
        </p:nvSpPr>
        <p:spPr bwMode="auto">
          <a:xfrm>
            <a:off x="4851400" y="2168525"/>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31" name="Rectangle 56"/>
          <p:cNvSpPr>
            <a:spLocks noChangeArrowheads="1"/>
          </p:cNvSpPr>
          <p:nvPr/>
        </p:nvSpPr>
        <p:spPr bwMode="auto">
          <a:xfrm>
            <a:off x="3929063" y="2168525"/>
            <a:ext cx="1108075"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ricavi</a:t>
            </a:r>
            <a:endParaRPr lang="it-IT" sz="2400">
              <a:latin typeface="Times New Roman" pitchFamily="18" charset="0"/>
            </a:endParaRPr>
          </a:p>
        </p:txBody>
      </p:sp>
      <p:sp>
        <p:nvSpPr>
          <p:cNvPr id="24632" name="Rectangle 57"/>
          <p:cNvSpPr>
            <a:spLocks noChangeArrowheads="1"/>
          </p:cNvSpPr>
          <p:nvPr/>
        </p:nvSpPr>
        <p:spPr bwMode="auto">
          <a:xfrm>
            <a:off x="3851275" y="2168525"/>
            <a:ext cx="261938"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33" name="Rectangle 58"/>
          <p:cNvSpPr>
            <a:spLocks noChangeArrowheads="1"/>
          </p:cNvSpPr>
          <p:nvPr/>
        </p:nvSpPr>
        <p:spPr bwMode="auto">
          <a:xfrm>
            <a:off x="3732213" y="2168525"/>
            <a:ext cx="29368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a:t>
            </a:r>
            <a:endParaRPr lang="it-IT" sz="2400">
              <a:latin typeface="Times New Roman" pitchFamily="18" charset="0"/>
            </a:endParaRPr>
          </a:p>
        </p:txBody>
      </p:sp>
      <p:sp>
        <p:nvSpPr>
          <p:cNvPr id="24634" name="Rectangle 59"/>
          <p:cNvSpPr>
            <a:spLocks noChangeArrowheads="1"/>
          </p:cNvSpPr>
          <p:nvPr/>
        </p:nvSpPr>
        <p:spPr bwMode="auto">
          <a:xfrm>
            <a:off x="3652838" y="2168525"/>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35" name="Rectangle 60"/>
          <p:cNvSpPr>
            <a:spLocks noChangeArrowheads="1"/>
          </p:cNvSpPr>
          <p:nvPr/>
        </p:nvSpPr>
        <p:spPr bwMode="auto">
          <a:xfrm>
            <a:off x="3113088" y="2168525"/>
            <a:ext cx="722312"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VA</a:t>
            </a:r>
            <a:endParaRPr lang="it-IT" sz="2400">
              <a:latin typeface="Times New Roman" pitchFamily="18" charset="0"/>
            </a:endParaRPr>
          </a:p>
        </p:txBody>
      </p:sp>
      <p:sp>
        <p:nvSpPr>
          <p:cNvPr id="24636" name="Rectangle 61"/>
          <p:cNvSpPr>
            <a:spLocks noChangeArrowheads="1"/>
          </p:cNvSpPr>
          <p:nvPr/>
        </p:nvSpPr>
        <p:spPr bwMode="auto">
          <a:xfrm>
            <a:off x="2195513" y="2451100"/>
            <a:ext cx="238125" cy="52387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sym typeface="Symbol" pitchFamily="18" charset="2"/>
              </a:rPr>
              <a:t></a:t>
            </a:r>
            <a:endParaRPr lang="it-IT" sz="2400">
              <a:latin typeface="Times New Roman" pitchFamily="18" charset="0"/>
            </a:endParaRPr>
          </a:p>
        </p:txBody>
      </p:sp>
      <p:sp>
        <p:nvSpPr>
          <p:cNvPr id="24637" name="Rectangle 62"/>
          <p:cNvSpPr>
            <a:spLocks noChangeArrowheads="1"/>
          </p:cNvSpPr>
          <p:nvPr/>
        </p:nvSpPr>
        <p:spPr bwMode="auto">
          <a:xfrm>
            <a:off x="912813" y="2451100"/>
            <a:ext cx="261937" cy="58102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rPr>
              <a:t> </a:t>
            </a:r>
            <a:endParaRPr lang="it-IT" sz="2400">
              <a:latin typeface="Times New Roman" pitchFamily="18" charset="0"/>
            </a:endParaRPr>
          </a:p>
        </p:txBody>
      </p:sp>
      <p:sp>
        <p:nvSpPr>
          <p:cNvPr id="24638" name="Rectangle 63"/>
          <p:cNvSpPr>
            <a:spLocks noChangeArrowheads="1"/>
          </p:cNvSpPr>
          <p:nvPr/>
        </p:nvSpPr>
        <p:spPr bwMode="auto">
          <a:xfrm>
            <a:off x="762000" y="2451100"/>
            <a:ext cx="238125" cy="523875"/>
          </a:xfrm>
          <a:prstGeom prst="rect">
            <a:avLst/>
          </a:prstGeom>
          <a:noFill/>
          <a:ln w="9525">
            <a:noFill/>
            <a:miter lim="800000"/>
            <a:headEnd/>
            <a:tailEnd/>
          </a:ln>
        </p:spPr>
        <p:txBody>
          <a:bodyPr wrap="none" lIns="0" tIns="0" rIns="0" bIns="0">
            <a:spAutoFit/>
          </a:bodyPr>
          <a:lstStyle/>
          <a:p>
            <a:pPr eaLnBrk="0" hangingPunct="0"/>
            <a:r>
              <a:rPr lang="it-IT" sz="3400" b="1">
                <a:solidFill>
                  <a:srgbClr val="000000"/>
                </a:solidFill>
                <a:latin typeface="Times New Roman" pitchFamily="18" charset="0"/>
                <a:sym typeface="Symbol" pitchFamily="18" charset="2"/>
              </a:rPr>
              <a:t></a:t>
            </a:r>
            <a:endParaRPr lang="it-IT" sz="2400">
              <a:latin typeface="Times New Roman" pitchFamily="18" charset="0"/>
            </a:endParaRPr>
          </a:p>
        </p:txBody>
      </p:sp>
      <p:sp>
        <p:nvSpPr>
          <p:cNvPr id="24639" name="Rectangle 64"/>
          <p:cNvSpPr>
            <a:spLocks noChangeArrowheads="1"/>
          </p:cNvSpPr>
          <p:nvPr/>
        </p:nvSpPr>
        <p:spPr bwMode="auto">
          <a:xfrm>
            <a:off x="2374900" y="2711450"/>
            <a:ext cx="684213" cy="361950"/>
          </a:xfrm>
          <a:prstGeom prst="rect">
            <a:avLst/>
          </a:prstGeom>
          <a:noFill/>
          <a:ln w="9525">
            <a:noFill/>
            <a:miter lim="800000"/>
            <a:headEnd/>
            <a:tailEnd/>
          </a:ln>
        </p:spPr>
        <p:txBody>
          <a:bodyPr wrap="none" lIns="0" tIns="0" rIns="0" bIns="0">
            <a:spAutoFit/>
          </a:bodyPr>
          <a:lstStyle/>
          <a:p>
            <a:pPr eaLnBrk="0" hangingPunct="0"/>
            <a:r>
              <a:rPr lang="it-IT" sz="2000" b="1">
                <a:solidFill>
                  <a:srgbClr val="000000"/>
                </a:solidFill>
                <a:latin typeface="Times New Roman" pitchFamily="18" charset="0"/>
              </a:rPr>
              <a:t>ricavi</a:t>
            </a:r>
            <a:endParaRPr lang="it-IT" sz="2400">
              <a:latin typeface="Times New Roman" pitchFamily="18" charset="0"/>
            </a:endParaRPr>
          </a:p>
        </p:txBody>
      </p:sp>
      <p:sp>
        <p:nvSpPr>
          <p:cNvPr id="24640" name="Rectangle 65"/>
          <p:cNvSpPr>
            <a:spLocks noChangeArrowheads="1"/>
          </p:cNvSpPr>
          <p:nvPr/>
        </p:nvSpPr>
        <p:spPr bwMode="auto">
          <a:xfrm>
            <a:off x="998538" y="2605088"/>
            <a:ext cx="828675" cy="361950"/>
          </a:xfrm>
          <a:prstGeom prst="rect">
            <a:avLst/>
          </a:prstGeom>
          <a:noFill/>
          <a:ln w="9525">
            <a:noFill/>
            <a:miter lim="800000"/>
            <a:headEnd/>
            <a:tailEnd/>
          </a:ln>
        </p:spPr>
        <p:txBody>
          <a:bodyPr wrap="none" lIns="0" tIns="0" rIns="0" bIns="0">
            <a:spAutoFit/>
          </a:bodyPr>
          <a:lstStyle/>
          <a:p>
            <a:pPr eaLnBrk="0" hangingPunct="0"/>
            <a:r>
              <a:rPr lang="it-IT" sz="2000" b="1">
                <a:solidFill>
                  <a:srgbClr val="000000"/>
                </a:solidFill>
                <a:latin typeface="Times New Roman" pitchFamily="18" charset="0"/>
              </a:rPr>
              <a:t>attività</a:t>
            </a:r>
            <a:endParaRPr lang="it-IT" sz="2400">
              <a:latin typeface="Times New Roman" pitchFamily="18" charset="0"/>
            </a:endParaRPr>
          </a:p>
        </p:txBody>
      </p:sp>
      <p:sp>
        <p:nvSpPr>
          <p:cNvPr id="24641" name="Rectangle 66"/>
          <p:cNvSpPr>
            <a:spLocks noChangeArrowheads="1"/>
          </p:cNvSpPr>
          <p:nvPr/>
        </p:nvSpPr>
        <p:spPr bwMode="auto">
          <a:xfrm>
            <a:off x="2205038" y="4038600"/>
            <a:ext cx="619125" cy="304800"/>
          </a:xfrm>
          <a:prstGeom prst="rect">
            <a:avLst/>
          </a:prstGeom>
          <a:noFill/>
          <a:ln w="9525">
            <a:noFill/>
            <a:miter lim="800000"/>
            <a:headEnd/>
            <a:tailEnd/>
          </a:ln>
        </p:spPr>
        <p:txBody>
          <a:bodyPr wrap="none" lIns="0" tIns="0" rIns="0" bIns="0">
            <a:spAutoFit/>
          </a:bodyPr>
          <a:lstStyle/>
          <a:p>
            <a:pPr eaLnBrk="0" hangingPunct="0"/>
            <a:r>
              <a:rPr lang="it-IT" sz="2000" b="1">
                <a:solidFill>
                  <a:srgbClr val="000000"/>
                </a:solidFill>
                <a:latin typeface="Times New Roman" pitchFamily="18" charset="0"/>
              </a:rPr>
              <a:t>ricavi</a:t>
            </a:r>
            <a:endParaRPr lang="it-IT" sz="2400">
              <a:latin typeface="Times New Roman"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2"/>
          <p:cNvSpPr>
            <a:spLocks noGrp="1"/>
          </p:cNvSpPr>
          <p:nvPr>
            <p:ph idx="1"/>
          </p:nvPr>
        </p:nvSpPr>
        <p:spPr/>
        <p:txBody>
          <a:bodyPr/>
          <a:lstStyle/>
          <a:p>
            <a:pPr algn="just"/>
            <a:r>
              <a:rPr lang="it-IT" b="1" dirty="0"/>
              <a:t>3) Altri fattori: </a:t>
            </a:r>
            <a:r>
              <a:rPr lang="it-IT" dirty="0"/>
              <a:t>Se il tasso privo di rischio o il premio cambiano r cambierà e quindi anche il valore del progetto cambierà. </a:t>
            </a:r>
            <a:r>
              <a:rPr lang="it-IT" b="1" dirty="0"/>
              <a:t>Un progetto con flussi di cassa a lunghissimo termine (rispetto ad un progetto con flussi a breve) è più esposto alle variazioni nel tasso di attualizzazione. Perciò tale progetto avrà un beta elevato anche in assenza di alta leva operativa e di ciclicità.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274638"/>
            <a:ext cx="7467600" cy="792162"/>
          </a:xfrm>
        </p:spPr>
        <p:txBody>
          <a:bodyPr/>
          <a:lstStyle/>
          <a:p>
            <a:r>
              <a:rPr lang="it-IT" dirty="0"/>
              <a:t>Un errore comune</a:t>
            </a:r>
          </a:p>
        </p:txBody>
      </p:sp>
      <p:sp>
        <p:nvSpPr>
          <p:cNvPr id="26627" name="Segnaposto contenuto 2"/>
          <p:cNvSpPr>
            <a:spLocks noGrp="1"/>
          </p:cNvSpPr>
          <p:nvPr>
            <p:ph idx="1"/>
          </p:nvPr>
        </p:nvSpPr>
        <p:spPr>
          <a:xfrm>
            <a:off x="685800" y="1143000"/>
            <a:ext cx="7772400" cy="4876800"/>
          </a:xfrm>
        </p:spPr>
        <p:txBody>
          <a:bodyPr/>
          <a:lstStyle/>
          <a:p>
            <a:pPr algn="just">
              <a:buFont typeface="Wingdings" pitchFamily="2" charset="2"/>
              <a:buNone/>
            </a:pPr>
            <a:r>
              <a:rPr lang="it-IT" dirty="0"/>
              <a:t>	</a:t>
            </a:r>
            <a:r>
              <a:rPr lang="it-IT" i="1" dirty="0"/>
              <a:t>Si sente a volte dire che siccome i flussi di cassa distanti nel tempo sono più rischiosi dovrebbero essere attualizzati a un tasso più alto rispetto a quello utilizzato per i flussi di cassa più vicini, Questo è sbagliato: il tasso di attualizzazione già compensa per il rischio generato in ogni periodo perché più distante è il flusso di cassa maggiore è il numero dei periodi e maggiore è la correzione totale per il rischio.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7467600" cy="715962"/>
          </a:xfrm>
        </p:spPr>
        <p:txBody>
          <a:bodyPr/>
          <a:lstStyle/>
          <a:p>
            <a:pPr algn="l" defTabSz="762000">
              <a:spcAft>
                <a:spcPct val="67000"/>
              </a:spcAft>
            </a:pPr>
            <a:r>
              <a:rPr lang="it-IT" sz="4000" dirty="0"/>
              <a:t>Costo del capitale</a:t>
            </a:r>
          </a:p>
        </p:txBody>
      </p:sp>
      <p:sp>
        <p:nvSpPr>
          <p:cNvPr id="7" name="Rettangolo 6"/>
          <p:cNvSpPr/>
          <p:nvPr/>
        </p:nvSpPr>
        <p:spPr>
          <a:xfrm>
            <a:off x="381000" y="1066800"/>
            <a:ext cx="8229600" cy="3093154"/>
          </a:xfrm>
          <a:prstGeom prst="rect">
            <a:avLst/>
          </a:prstGeom>
        </p:spPr>
        <p:txBody>
          <a:bodyPr wrap="square">
            <a:spAutoFit/>
          </a:bodyPr>
          <a:lstStyle/>
          <a:p>
            <a:pPr marL="536575" indent="-536575" algn="just" eaLnBrk="0" hangingPunct="0">
              <a:lnSpc>
                <a:spcPct val="125000"/>
              </a:lnSpc>
              <a:spcBef>
                <a:spcPts val="1200"/>
              </a:spcBef>
              <a:spcAft>
                <a:spcPts val="1200"/>
              </a:spcAft>
              <a:buClr>
                <a:schemeClr val="accent2"/>
              </a:buClr>
              <a:buFont typeface="Wingdings" pitchFamily="2" charset="2"/>
              <a:buChar char="q"/>
              <a:defRPr/>
            </a:pPr>
            <a:r>
              <a:rPr lang="it-IT" sz="2000" dirty="0">
                <a:latin typeface="+mn-lt"/>
              </a:rPr>
              <a:t>Il valore dell’impresa può essere espresso come somma dei valori delle sue singole attività ovvero V (valore impresa) = D (debiti) + E (</a:t>
            </a:r>
            <a:r>
              <a:rPr lang="it-IT" sz="2000" dirty="0" err="1">
                <a:latin typeface="+mn-lt"/>
              </a:rPr>
              <a:t>equity</a:t>
            </a:r>
            <a:r>
              <a:rPr lang="it-IT" sz="2000" dirty="0">
                <a:latin typeface="+mn-lt"/>
              </a:rPr>
              <a:t>).</a:t>
            </a:r>
          </a:p>
          <a:p>
            <a:pPr marL="536575" indent="-536575" algn="just" eaLnBrk="0" hangingPunct="0">
              <a:lnSpc>
                <a:spcPct val="125000"/>
              </a:lnSpc>
              <a:spcBef>
                <a:spcPts val="1200"/>
              </a:spcBef>
              <a:spcAft>
                <a:spcPts val="1200"/>
              </a:spcAft>
              <a:buClr>
                <a:schemeClr val="accent2"/>
              </a:buClr>
              <a:buFont typeface="Wingdings" pitchFamily="2" charset="2"/>
              <a:buChar char="q"/>
              <a:defRPr/>
            </a:pPr>
            <a:r>
              <a:rPr lang="it-IT" sz="2000" dirty="0">
                <a:latin typeface="+mn-lt"/>
              </a:rPr>
              <a:t>Il costo del capitale aziendale viene definito come il rendimento atteso dal portafoglio composto da tutti i titoli azionari ed obbligazionari emessi dall’azienda, viene utilizzato per attualizzare i FC di aziende simili a quella dell’azienda de quo</a:t>
            </a:r>
          </a:p>
        </p:txBody>
      </p:sp>
      <p:graphicFrame>
        <p:nvGraphicFramePr>
          <p:cNvPr id="1026" name="Object 4"/>
          <p:cNvGraphicFramePr>
            <a:graphicFrameLocks noChangeAspect="1"/>
          </p:cNvGraphicFramePr>
          <p:nvPr/>
        </p:nvGraphicFramePr>
        <p:xfrm>
          <a:off x="685800" y="4953000"/>
          <a:ext cx="7967663" cy="592138"/>
        </p:xfrm>
        <a:graphic>
          <a:graphicData uri="http://schemas.openxmlformats.org/presentationml/2006/ole">
            <mc:AlternateContent xmlns:mc="http://schemas.openxmlformats.org/markup-compatibility/2006">
              <mc:Choice xmlns:v="urn:schemas-microsoft-com:vml" Requires="v">
                <p:oleObj spid="_x0000_s74760" name="Equazione" r:id="rId4" imgW="2539800" imgH="190440" progId="Equation.3">
                  <p:embed/>
                </p:oleObj>
              </mc:Choice>
              <mc:Fallback>
                <p:oleObj name="Equazione" r:id="rId4" imgW="2539800" imgH="1904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953000"/>
                        <a:ext cx="7967663"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533400" y="4876800"/>
            <a:ext cx="8077200" cy="762000"/>
          </a:xfrm>
          <a:prstGeom prst="rect">
            <a:avLst/>
          </a:prstGeom>
          <a:noFill/>
          <a:ln w="57150" cmpd="thinThick">
            <a:solidFill>
              <a:schemeClr val="accent2"/>
            </a:solidFill>
            <a:miter lim="800000"/>
            <a:headEnd/>
            <a:tailEnd/>
          </a:ln>
        </p:spPr>
        <p:txBody>
          <a:bodyPr lIns="90488" tIns="44450" rIns="90488" bIns="44450"/>
          <a:lstStyle/>
          <a:p>
            <a:pPr eaLnBrk="0" hangingPunct="0">
              <a:spcBef>
                <a:spcPct val="50000"/>
              </a:spcBef>
              <a:buFont typeface="Wingdings" pitchFamily="2" charset="2"/>
              <a:buNone/>
              <a:defRPr/>
            </a:pPr>
            <a:endParaRPr lang="it-IT" sz="4000" dirty="0">
              <a:solidFill>
                <a:schemeClr val="accent2"/>
              </a:solidFill>
              <a:latin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7467600" cy="563562"/>
          </a:xfrm>
        </p:spPr>
        <p:txBody>
          <a:bodyPr>
            <a:normAutofit fontScale="90000"/>
          </a:bodyPr>
          <a:lstStyle/>
          <a:p>
            <a:pPr algn="l" defTabSz="762000">
              <a:spcAft>
                <a:spcPct val="67000"/>
              </a:spcAft>
            </a:pPr>
            <a:r>
              <a:rPr lang="it-IT" sz="4000" dirty="0"/>
              <a:t>Costo del capitale</a:t>
            </a:r>
          </a:p>
        </p:txBody>
      </p:sp>
      <p:sp>
        <p:nvSpPr>
          <p:cNvPr id="5" name="Rectangle 3"/>
          <p:cNvSpPr txBox="1">
            <a:spLocks noChangeArrowheads="1"/>
          </p:cNvSpPr>
          <p:nvPr/>
        </p:nvSpPr>
        <p:spPr bwMode="auto">
          <a:xfrm>
            <a:off x="228600" y="838200"/>
            <a:ext cx="8382000" cy="1143000"/>
          </a:xfrm>
          <a:prstGeom prst="rect">
            <a:avLst/>
          </a:prstGeom>
          <a:noFill/>
          <a:ln w="12700">
            <a:noFill/>
            <a:miter lim="800000"/>
            <a:headEnd/>
            <a:tailEnd/>
          </a:ln>
        </p:spPr>
        <p:txBody>
          <a:bodyPr lIns="90488" tIns="44450" rIns="90488" bIns="44450"/>
          <a:lstStyle/>
          <a:p>
            <a:pPr marL="536575" indent="-536575" eaLnBrk="0" hangingPunct="0">
              <a:lnSpc>
                <a:spcPct val="120000"/>
              </a:lnSpc>
              <a:spcBef>
                <a:spcPts val="600"/>
              </a:spcBef>
              <a:spcAft>
                <a:spcPts val="1200"/>
              </a:spcAft>
              <a:buClr>
                <a:schemeClr val="accent2"/>
              </a:buClr>
              <a:defRPr/>
            </a:pPr>
            <a:r>
              <a:rPr lang="it-IT" dirty="0">
                <a:latin typeface="+mn-lt"/>
              </a:rPr>
              <a:t>	La CAPM ci dice di investire in qualsiasi progetto che offra un rendimento in grado di compensare il beta del progetto mentre </a:t>
            </a:r>
            <a:r>
              <a:rPr lang="it-IT" b="1" u="sng" dirty="0">
                <a:latin typeface="+mn-lt"/>
              </a:rPr>
              <a:t>nelle prime lezioni </a:t>
            </a:r>
            <a:r>
              <a:rPr lang="it-IT" dirty="0">
                <a:latin typeface="+mn-lt"/>
              </a:rPr>
              <a:t>dicevamo che dovevamo accettare ogni progetto con un rendimento &gt; costo del capitale aziendale (non consideravamo il rischio)</a:t>
            </a:r>
          </a:p>
        </p:txBody>
      </p:sp>
      <p:sp>
        <p:nvSpPr>
          <p:cNvPr id="14340" name="Line 4"/>
          <p:cNvSpPr>
            <a:spLocks noChangeShapeType="1"/>
          </p:cNvSpPr>
          <p:nvPr/>
        </p:nvSpPr>
        <p:spPr bwMode="auto">
          <a:xfrm>
            <a:off x="2790825" y="2816225"/>
            <a:ext cx="0" cy="2867025"/>
          </a:xfrm>
          <a:prstGeom prst="line">
            <a:avLst/>
          </a:prstGeom>
          <a:noFill/>
          <a:ln w="50800">
            <a:solidFill>
              <a:schemeClr val="tx1"/>
            </a:solidFill>
            <a:round/>
            <a:headEnd type="none" w="sm" len="sm"/>
            <a:tailEnd type="none" w="sm" len="sm"/>
          </a:ln>
        </p:spPr>
        <p:txBody>
          <a:bodyPr wrap="none" anchor="ctr"/>
          <a:lstStyle/>
          <a:p>
            <a:endParaRPr lang="it-IT"/>
          </a:p>
        </p:txBody>
      </p:sp>
      <p:sp>
        <p:nvSpPr>
          <p:cNvPr id="14341" name="Line 5"/>
          <p:cNvSpPr>
            <a:spLocks noChangeShapeType="1"/>
          </p:cNvSpPr>
          <p:nvPr/>
        </p:nvSpPr>
        <p:spPr bwMode="auto">
          <a:xfrm>
            <a:off x="2790825" y="5683250"/>
            <a:ext cx="3867150" cy="0"/>
          </a:xfrm>
          <a:prstGeom prst="line">
            <a:avLst/>
          </a:prstGeom>
          <a:noFill/>
          <a:ln w="50800">
            <a:solidFill>
              <a:schemeClr val="tx1"/>
            </a:solidFill>
            <a:round/>
            <a:headEnd type="none" w="sm" len="sm"/>
            <a:tailEnd type="none" w="sm" len="sm"/>
          </a:ln>
        </p:spPr>
        <p:txBody>
          <a:bodyPr wrap="none" anchor="ctr"/>
          <a:lstStyle/>
          <a:p>
            <a:endParaRPr lang="it-IT"/>
          </a:p>
        </p:txBody>
      </p:sp>
      <p:sp>
        <p:nvSpPr>
          <p:cNvPr id="14342" name="Rectangle 6"/>
          <p:cNvSpPr>
            <a:spLocks noChangeArrowheads="1"/>
          </p:cNvSpPr>
          <p:nvPr/>
        </p:nvSpPr>
        <p:spPr bwMode="auto">
          <a:xfrm>
            <a:off x="914400" y="2667000"/>
            <a:ext cx="1933575" cy="785813"/>
          </a:xfrm>
          <a:prstGeom prst="rect">
            <a:avLst/>
          </a:prstGeom>
          <a:noFill/>
          <a:ln w="9525">
            <a:noFill/>
            <a:miter lim="800000"/>
            <a:headEnd/>
            <a:tailEnd/>
          </a:ln>
        </p:spPr>
        <p:txBody>
          <a:bodyPr lIns="92075" tIns="46038" rIns="92075" bIns="46038">
            <a:spAutoFit/>
          </a:bodyPr>
          <a:lstStyle/>
          <a:p>
            <a:pPr eaLnBrk="0" hangingPunct="0">
              <a:spcBef>
                <a:spcPts val="600"/>
              </a:spcBef>
            </a:pPr>
            <a:r>
              <a:rPr lang="en-US" sz="2000"/>
              <a:t>Rendimento</a:t>
            </a:r>
          </a:p>
          <a:p>
            <a:pPr eaLnBrk="0" hangingPunct="0">
              <a:spcBef>
                <a:spcPts val="600"/>
              </a:spcBef>
            </a:pPr>
            <a:r>
              <a:rPr lang="en-US" sz="2000"/>
              <a:t>Richiesto, % </a:t>
            </a:r>
            <a:endParaRPr lang="en-US" sz="2400"/>
          </a:p>
        </p:txBody>
      </p:sp>
      <p:sp>
        <p:nvSpPr>
          <p:cNvPr id="14343" name="Rectangle 7"/>
          <p:cNvSpPr>
            <a:spLocks noChangeArrowheads="1"/>
          </p:cNvSpPr>
          <p:nvPr/>
        </p:nvSpPr>
        <p:spPr bwMode="auto">
          <a:xfrm>
            <a:off x="6477000" y="5410200"/>
            <a:ext cx="1733550" cy="7080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a:t>Beta del progetto</a:t>
            </a:r>
            <a:endParaRPr lang="en-US" sz="2400"/>
          </a:p>
        </p:txBody>
      </p:sp>
      <p:sp>
        <p:nvSpPr>
          <p:cNvPr id="14344" name="Line 8"/>
          <p:cNvSpPr>
            <a:spLocks noChangeShapeType="1"/>
          </p:cNvSpPr>
          <p:nvPr/>
        </p:nvSpPr>
        <p:spPr bwMode="auto">
          <a:xfrm flipV="1">
            <a:off x="2819400" y="3254375"/>
            <a:ext cx="3600450" cy="1600200"/>
          </a:xfrm>
          <a:prstGeom prst="line">
            <a:avLst/>
          </a:prstGeom>
          <a:ln>
            <a:headEnd type="none" w="sm" len="sm"/>
            <a:tailEnd type="none" w="sm" len="sm"/>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it-IT"/>
          </a:p>
        </p:txBody>
      </p:sp>
      <p:sp>
        <p:nvSpPr>
          <p:cNvPr id="14345" name="Rectangle 9"/>
          <p:cNvSpPr>
            <a:spLocks noChangeArrowheads="1"/>
          </p:cNvSpPr>
          <p:nvPr/>
        </p:nvSpPr>
        <p:spPr bwMode="auto">
          <a:xfrm>
            <a:off x="4800600" y="5768975"/>
            <a:ext cx="1000125"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b="1"/>
              <a:t>1,26</a:t>
            </a:r>
          </a:p>
        </p:txBody>
      </p:sp>
      <p:sp>
        <p:nvSpPr>
          <p:cNvPr id="14346" name="Rectangle 10"/>
          <p:cNvSpPr>
            <a:spLocks noChangeArrowheads="1"/>
          </p:cNvSpPr>
          <p:nvPr/>
        </p:nvSpPr>
        <p:spPr bwMode="auto">
          <a:xfrm>
            <a:off x="6629400" y="3276600"/>
            <a:ext cx="1981200" cy="1201738"/>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en-US" sz="1600" dirty="0"/>
              <a:t>R &gt; </a:t>
            </a:r>
            <a:r>
              <a:rPr lang="en-US" sz="1600" dirty="0" err="1"/>
              <a:t>Costo</a:t>
            </a:r>
            <a:r>
              <a:rPr lang="en-US" sz="1600" dirty="0"/>
              <a:t> del </a:t>
            </a:r>
            <a:r>
              <a:rPr lang="en-US" sz="1600" dirty="0" err="1"/>
              <a:t>capitale</a:t>
            </a:r>
            <a:r>
              <a:rPr lang="en-US" sz="1600" dirty="0"/>
              <a:t> </a:t>
            </a:r>
            <a:r>
              <a:rPr lang="en-US" sz="1600" dirty="0" err="1"/>
              <a:t>aziendale</a:t>
            </a:r>
            <a:r>
              <a:rPr lang="en-US" sz="1600" dirty="0"/>
              <a:t> </a:t>
            </a:r>
          </a:p>
          <a:p>
            <a:pPr eaLnBrk="0" hangingPunct="0">
              <a:spcBef>
                <a:spcPct val="50000"/>
              </a:spcBef>
            </a:pPr>
            <a:r>
              <a:rPr lang="en-US" sz="1600" dirty="0" err="1"/>
              <a:t>indipendentemente</a:t>
            </a:r>
            <a:r>
              <a:rPr lang="en-US" sz="1600" dirty="0"/>
              <a:t> da beta</a:t>
            </a:r>
            <a:endParaRPr lang="en-US" sz="2400" dirty="0"/>
          </a:p>
        </p:txBody>
      </p:sp>
      <p:sp>
        <p:nvSpPr>
          <p:cNvPr id="14347" name="Text Box 11"/>
          <p:cNvSpPr txBox="1">
            <a:spLocks noChangeArrowheads="1"/>
          </p:cNvSpPr>
          <p:nvPr/>
        </p:nvSpPr>
        <p:spPr bwMode="auto">
          <a:xfrm>
            <a:off x="2028825" y="2770188"/>
            <a:ext cx="733425" cy="3140075"/>
          </a:xfrm>
          <a:prstGeom prst="rect">
            <a:avLst/>
          </a:prstGeom>
          <a:noFill/>
          <a:ln w="9525">
            <a:noFill/>
            <a:miter lim="800000"/>
            <a:headEnd/>
            <a:tailEnd/>
          </a:ln>
        </p:spPr>
        <p:txBody>
          <a:bodyPr>
            <a:spAutoFit/>
          </a:bodyPr>
          <a:lstStyle/>
          <a:p>
            <a:pPr algn="r" eaLnBrk="0" hangingPunct="0">
              <a:spcBef>
                <a:spcPct val="50000"/>
              </a:spcBef>
            </a:pPr>
            <a:endParaRPr lang="en-US" sz="2000">
              <a:latin typeface="Times New Roman" pitchFamily="18" charset="0"/>
            </a:endParaRPr>
          </a:p>
          <a:p>
            <a:pPr algn="r" eaLnBrk="0" hangingPunct="0">
              <a:spcBef>
                <a:spcPct val="50000"/>
              </a:spcBef>
            </a:pPr>
            <a:endParaRPr lang="en-US" sz="2000">
              <a:latin typeface="Times New Roman" pitchFamily="18" charset="0"/>
            </a:endParaRPr>
          </a:p>
          <a:p>
            <a:pPr algn="r" eaLnBrk="0" hangingPunct="0">
              <a:spcBef>
                <a:spcPct val="50000"/>
              </a:spcBef>
            </a:pPr>
            <a:r>
              <a:rPr lang="en-US" sz="2000">
                <a:latin typeface="Times New Roman" pitchFamily="18" charset="0"/>
              </a:rPr>
              <a:t>13</a:t>
            </a:r>
          </a:p>
          <a:p>
            <a:pPr algn="r" eaLnBrk="0" hangingPunct="0">
              <a:spcBef>
                <a:spcPct val="50000"/>
              </a:spcBef>
            </a:pPr>
            <a:endParaRPr lang="en-US" sz="2000">
              <a:latin typeface="Times New Roman" pitchFamily="18" charset="0"/>
            </a:endParaRPr>
          </a:p>
          <a:p>
            <a:pPr algn="r" eaLnBrk="0" hangingPunct="0">
              <a:spcBef>
                <a:spcPct val="50000"/>
              </a:spcBef>
            </a:pPr>
            <a:r>
              <a:rPr lang="en-US" sz="2000">
                <a:latin typeface="Times New Roman" pitchFamily="18" charset="0"/>
              </a:rPr>
              <a:t>5,5</a:t>
            </a:r>
          </a:p>
          <a:p>
            <a:pPr algn="r" eaLnBrk="0" hangingPunct="0">
              <a:spcBef>
                <a:spcPct val="50000"/>
              </a:spcBef>
            </a:pPr>
            <a:endParaRPr lang="en-US" sz="2000">
              <a:latin typeface="Times New Roman" pitchFamily="18" charset="0"/>
            </a:endParaRPr>
          </a:p>
          <a:p>
            <a:pPr algn="r" eaLnBrk="0" hangingPunct="0">
              <a:spcBef>
                <a:spcPct val="50000"/>
              </a:spcBef>
            </a:pPr>
            <a:r>
              <a:rPr lang="en-US" sz="2000">
                <a:latin typeface="Times New Roman" pitchFamily="18" charset="0"/>
              </a:rPr>
              <a:t>0</a:t>
            </a:r>
          </a:p>
        </p:txBody>
      </p:sp>
      <p:sp>
        <p:nvSpPr>
          <p:cNvPr id="14348" name="Line 12"/>
          <p:cNvSpPr>
            <a:spLocks noChangeShapeType="1"/>
          </p:cNvSpPr>
          <p:nvPr/>
        </p:nvSpPr>
        <p:spPr bwMode="auto">
          <a:xfrm>
            <a:off x="2819400" y="3863975"/>
            <a:ext cx="37338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nchor="ctr"/>
          <a:lstStyle/>
          <a:p>
            <a:pPr>
              <a:defRPr/>
            </a:pPr>
            <a:endParaRPr lang="it-IT"/>
          </a:p>
        </p:txBody>
      </p:sp>
      <p:sp>
        <p:nvSpPr>
          <p:cNvPr id="14349" name="Line 13"/>
          <p:cNvSpPr>
            <a:spLocks noChangeShapeType="1"/>
          </p:cNvSpPr>
          <p:nvPr/>
        </p:nvSpPr>
        <p:spPr bwMode="auto">
          <a:xfrm>
            <a:off x="5105400" y="3940175"/>
            <a:ext cx="0" cy="1752600"/>
          </a:xfrm>
          <a:prstGeom prst="line">
            <a:avLst/>
          </a:prstGeom>
          <a:noFill/>
          <a:ln w="12700">
            <a:solidFill>
              <a:schemeClr val="tx1"/>
            </a:solidFill>
            <a:prstDash val="sysDot"/>
            <a:round/>
            <a:headEnd/>
            <a:tailEnd/>
          </a:ln>
        </p:spPr>
        <p:txBody>
          <a:bodyPr wrap="none" anchor="ctr"/>
          <a:lstStyle/>
          <a:p>
            <a:endParaRPr lang="it-IT"/>
          </a:p>
        </p:txBody>
      </p:sp>
      <p:sp>
        <p:nvSpPr>
          <p:cNvPr id="14350" name="Ovale 13"/>
          <p:cNvSpPr>
            <a:spLocks noChangeArrowheads="1"/>
          </p:cNvSpPr>
          <p:nvPr/>
        </p:nvSpPr>
        <p:spPr bwMode="auto">
          <a:xfrm>
            <a:off x="2895600" y="2362199"/>
            <a:ext cx="3200400" cy="1492249"/>
          </a:xfrm>
          <a:prstGeom prst="ellipse">
            <a:avLst/>
          </a:prstGeom>
          <a:solidFill>
            <a:schemeClr val="accent6">
              <a:lumMod val="40000"/>
              <a:lumOff val="60000"/>
            </a:schemeClr>
          </a:solidFill>
          <a:ln w="9525" algn="ctr">
            <a:noFill/>
            <a:round/>
            <a:headEnd/>
            <a:tailEnd/>
          </a:ln>
        </p:spPr>
        <p:txBody>
          <a:bodyPr wrap="none" anchor="ctr"/>
          <a:lstStyle/>
          <a:p>
            <a:r>
              <a:rPr lang="it-IT" dirty="0"/>
              <a:t>R &gt; costo capitale</a:t>
            </a:r>
          </a:p>
          <a:p>
            <a:r>
              <a:rPr lang="it-IT" dirty="0"/>
              <a:t>aziendale</a:t>
            </a:r>
          </a:p>
        </p:txBody>
      </p:sp>
      <p:sp>
        <p:nvSpPr>
          <p:cNvPr id="15" name="Ovale 14"/>
          <p:cNvSpPr/>
          <p:nvPr/>
        </p:nvSpPr>
        <p:spPr bwMode="auto">
          <a:xfrm>
            <a:off x="2790824" y="3940175"/>
            <a:ext cx="1323974" cy="479426"/>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15"/>
          <p:cNvSpPr txBox="1"/>
          <p:nvPr/>
        </p:nvSpPr>
        <p:spPr>
          <a:xfrm>
            <a:off x="1271587" y="3940175"/>
            <a:ext cx="1219200" cy="646331"/>
          </a:xfrm>
          <a:prstGeom prst="rect">
            <a:avLst/>
          </a:prstGeom>
          <a:noFill/>
        </p:spPr>
        <p:txBody>
          <a:bodyPr wrap="square" rtlCol="0">
            <a:spAutoFit/>
          </a:bodyPr>
          <a:lstStyle/>
          <a:p>
            <a:r>
              <a:rPr lang="it-IT" dirty="0"/>
              <a:t>R &lt; costo c. a.</a:t>
            </a:r>
          </a:p>
        </p:txBody>
      </p:sp>
      <p:sp>
        <p:nvSpPr>
          <p:cNvPr id="19" name="CasellaDiTesto 18"/>
          <p:cNvSpPr txBox="1"/>
          <p:nvPr/>
        </p:nvSpPr>
        <p:spPr>
          <a:xfrm>
            <a:off x="5257800" y="2286000"/>
            <a:ext cx="2971800" cy="369332"/>
          </a:xfrm>
          <a:prstGeom prst="rect">
            <a:avLst/>
          </a:prstGeom>
          <a:noFill/>
        </p:spPr>
        <p:txBody>
          <a:bodyPr wrap="square" rtlCol="0">
            <a:spAutoFit/>
          </a:bodyPr>
          <a:lstStyle/>
          <a:p>
            <a:r>
              <a:rPr lang="it-IT" b="1" dirty="0">
                <a:solidFill>
                  <a:srgbClr val="FF0000"/>
                </a:solidFill>
              </a:rPr>
              <a:t>SECURITY MARKET LINE</a:t>
            </a:r>
          </a:p>
        </p:txBody>
      </p:sp>
      <p:sp>
        <p:nvSpPr>
          <p:cNvPr id="18" name="Ovale 17">
            <a:extLst>
              <a:ext uri="{FF2B5EF4-FFF2-40B4-BE49-F238E27FC236}">
                <a16:creationId xmlns:a16="http://schemas.microsoft.com/office/drawing/2014/main" id="{D1CB5846-83EF-4DD1-9D91-920AB4C6DCF9}"/>
              </a:ext>
            </a:extLst>
          </p:cNvPr>
          <p:cNvSpPr/>
          <p:nvPr/>
        </p:nvSpPr>
        <p:spPr bwMode="auto">
          <a:xfrm>
            <a:off x="5800725" y="3428999"/>
            <a:ext cx="930041" cy="436007"/>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467600" cy="792162"/>
          </a:xfrm>
        </p:spPr>
        <p:txBody>
          <a:bodyPr/>
          <a:lstStyle/>
          <a:p>
            <a:pPr algn="l" defTabSz="762000">
              <a:spcAft>
                <a:spcPct val="67000"/>
              </a:spcAft>
            </a:pPr>
            <a:r>
              <a:rPr lang="it-IT" sz="4000" dirty="0"/>
              <a:t>Debito e costo del capitale</a:t>
            </a:r>
          </a:p>
        </p:txBody>
      </p:sp>
      <p:sp>
        <p:nvSpPr>
          <p:cNvPr id="17" name="Rectangle 3"/>
          <p:cNvSpPr txBox="1">
            <a:spLocks noChangeArrowheads="1"/>
          </p:cNvSpPr>
          <p:nvPr/>
        </p:nvSpPr>
        <p:spPr bwMode="auto">
          <a:xfrm>
            <a:off x="685800" y="2514600"/>
            <a:ext cx="7772400" cy="3398838"/>
          </a:xfrm>
          <a:prstGeom prst="rect">
            <a:avLst/>
          </a:prstGeom>
          <a:noFill/>
          <a:ln w="12700">
            <a:noFill/>
            <a:miter lim="800000"/>
            <a:headEnd/>
            <a:tailEnd/>
          </a:ln>
        </p:spPr>
        <p:txBody>
          <a:bodyPr lIns="92075" tIns="46038" rIns="92075" bIns="46038"/>
          <a:lstStyle/>
          <a:p>
            <a:pPr marL="342900" indent="-342900" algn="l">
              <a:lnSpc>
                <a:spcPct val="80000"/>
              </a:lnSpc>
              <a:spcBef>
                <a:spcPct val="20000"/>
              </a:spcBef>
              <a:buFont typeface="Wingdings" pitchFamily="2" charset="2"/>
              <a:buNone/>
              <a:defRPr/>
            </a:pPr>
            <a:r>
              <a:rPr lang="en-US" sz="2800" kern="0" dirty="0" err="1">
                <a:latin typeface="+mn-lt"/>
              </a:rPr>
              <a:t>Costo</a:t>
            </a:r>
            <a:r>
              <a:rPr lang="en-US" sz="2800" kern="0" dirty="0">
                <a:latin typeface="+mn-lt"/>
              </a:rPr>
              <a:t> del </a:t>
            </a:r>
            <a:r>
              <a:rPr lang="en-US" sz="2800" kern="0" dirty="0" err="1">
                <a:latin typeface="+mn-lt"/>
              </a:rPr>
              <a:t>capitale</a:t>
            </a:r>
            <a:r>
              <a:rPr lang="en-US" sz="2800" kern="0" dirty="0">
                <a:latin typeface="+mn-lt"/>
              </a:rPr>
              <a:t> </a:t>
            </a:r>
            <a:r>
              <a:rPr lang="en-US" sz="2800" kern="0" baseline="-25000" dirty="0">
                <a:latin typeface="+mn-lt"/>
              </a:rPr>
              <a:t> </a:t>
            </a:r>
            <a:r>
              <a:rPr lang="en-US" sz="2800" kern="0" dirty="0">
                <a:latin typeface="+mn-lt"/>
              </a:rPr>
              <a:t>=</a:t>
            </a:r>
            <a:r>
              <a:rPr lang="en-US" sz="2800" kern="0" baseline="-25000" dirty="0">
                <a:latin typeface="+mn-lt"/>
              </a:rPr>
              <a:t> </a:t>
            </a:r>
            <a:r>
              <a:rPr lang="en-US" sz="2800" kern="0" dirty="0" err="1">
                <a:latin typeface="+mn-lt"/>
              </a:rPr>
              <a:t>r</a:t>
            </a:r>
            <a:r>
              <a:rPr lang="en-US" sz="2800" kern="0" baseline="-25000" dirty="0" err="1">
                <a:latin typeface="+mn-lt"/>
              </a:rPr>
              <a:t>portafoglio</a:t>
            </a:r>
            <a:r>
              <a:rPr lang="en-US" sz="2800" kern="0" baseline="-25000" dirty="0">
                <a:latin typeface="+mn-lt"/>
              </a:rPr>
              <a:t>  </a:t>
            </a:r>
            <a:r>
              <a:rPr lang="en-US" sz="2800" kern="0" dirty="0">
                <a:latin typeface="+mn-lt"/>
              </a:rPr>
              <a:t>= </a:t>
            </a:r>
            <a:r>
              <a:rPr lang="en-US" sz="2800" kern="0" dirty="0" err="1">
                <a:latin typeface="+mn-lt"/>
              </a:rPr>
              <a:t>r</a:t>
            </a:r>
            <a:r>
              <a:rPr lang="en-US" sz="2800" kern="0" baseline="-25000" dirty="0" err="1">
                <a:latin typeface="+mn-lt"/>
              </a:rPr>
              <a:t>attività</a:t>
            </a:r>
            <a:endParaRPr lang="en-US" sz="2800" kern="0" dirty="0">
              <a:latin typeface="+mn-lt"/>
            </a:endParaRPr>
          </a:p>
          <a:p>
            <a:pPr marL="342900" indent="-342900" algn="l">
              <a:lnSpc>
                <a:spcPct val="80000"/>
              </a:lnSpc>
              <a:spcBef>
                <a:spcPct val="20000"/>
              </a:spcBef>
              <a:buFont typeface="Wingdings" pitchFamily="2" charset="2"/>
              <a:buNone/>
              <a:defRPr/>
            </a:pPr>
            <a:endParaRPr lang="en-US" sz="2800" kern="0" dirty="0">
              <a:latin typeface="+mn-lt"/>
            </a:endParaRPr>
          </a:p>
          <a:p>
            <a:pPr marL="342900" indent="-342900" algn="l">
              <a:lnSpc>
                <a:spcPct val="80000"/>
              </a:lnSpc>
              <a:spcBef>
                <a:spcPct val="20000"/>
              </a:spcBef>
              <a:buFont typeface="Wingdings" pitchFamily="2" charset="2"/>
              <a:buNone/>
              <a:defRPr/>
            </a:pPr>
            <a:r>
              <a:rPr lang="en-US" sz="2800" kern="0" dirty="0" err="1">
                <a:latin typeface="+mn-lt"/>
              </a:rPr>
              <a:t>r</a:t>
            </a:r>
            <a:r>
              <a:rPr lang="en-US" sz="2800" kern="0" baseline="-25000" dirty="0" err="1">
                <a:latin typeface="+mn-lt"/>
              </a:rPr>
              <a:t>attività</a:t>
            </a:r>
            <a:r>
              <a:rPr lang="en-US" sz="2800" kern="0" baseline="-25000" dirty="0">
                <a:latin typeface="+mn-lt"/>
              </a:rPr>
              <a:t> </a:t>
            </a:r>
            <a:r>
              <a:rPr lang="en-US" sz="2800" kern="0" dirty="0">
                <a:latin typeface="+mn-lt"/>
              </a:rPr>
              <a:t>=  </a:t>
            </a:r>
            <a:r>
              <a:rPr lang="en-US" sz="2800" kern="0" dirty="0" err="1">
                <a:latin typeface="+mn-lt"/>
              </a:rPr>
              <a:t>r</a:t>
            </a:r>
            <a:r>
              <a:rPr lang="en-US" sz="2800" kern="0" baseline="-25000" dirty="0" err="1">
                <a:latin typeface="+mn-lt"/>
              </a:rPr>
              <a:t>debito</a:t>
            </a:r>
            <a:r>
              <a:rPr lang="en-US" sz="2800" kern="0" dirty="0">
                <a:latin typeface="+mn-lt"/>
              </a:rPr>
              <a:t>  D   + </a:t>
            </a:r>
            <a:r>
              <a:rPr lang="en-US" sz="2800" kern="0" dirty="0" err="1">
                <a:latin typeface="+mn-lt"/>
              </a:rPr>
              <a:t>r</a:t>
            </a:r>
            <a:r>
              <a:rPr lang="en-US" sz="2800" kern="0" baseline="-25000" dirty="0" err="1">
                <a:latin typeface="+mn-lt"/>
              </a:rPr>
              <a:t>equity</a:t>
            </a:r>
            <a:r>
              <a:rPr lang="en-US" sz="2800" kern="0" dirty="0">
                <a:latin typeface="+mn-lt"/>
              </a:rPr>
              <a:t>  E </a:t>
            </a:r>
          </a:p>
          <a:p>
            <a:pPr marL="342900" indent="-342900" algn="l">
              <a:lnSpc>
                <a:spcPct val="80000"/>
              </a:lnSpc>
              <a:spcBef>
                <a:spcPct val="20000"/>
              </a:spcBef>
              <a:buFont typeface="Wingdings" pitchFamily="2" charset="2"/>
              <a:buNone/>
              <a:defRPr/>
            </a:pPr>
            <a:r>
              <a:rPr lang="en-US" sz="2800" kern="0" dirty="0">
                <a:latin typeface="+mn-lt"/>
              </a:rPr>
              <a:t>                        V                </a:t>
            </a:r>
            <a:r>
              <a:rPr lang="en-US" sz="2800" kern="0" dirty="0" err="1">
                <a:latin typeface="+mn-lt"/>
              </a:rPr>
              <a:t>V</a:t>
            </a:r>
            <a:endParaRPr lang="en-US" sz="2800" kern="0" dirty="0">
              <a:latin typeface="+mn-lt"/>
            </a:endParaRPr>
          </a:p>
          <a:p>
            <a:pPr marL="342900" indent="-342900" algn="l">
              <a:lnSpc>
                <a:spcPct val="80000"/>
              </a:lnSpc>
              <a:spcBef>
                <a:spcPct val="20000"/>
              </a:spcBef>
              <a:buFont typeface="Wingdings" pitchFamily="2" charset="2"/>
              <a:buNone/>
              <a:defRPr/>
            </a:pPr>
            <a:endParaRPr lang="en-US" sz="2800" kern="0" dirty="0">
              <a:latin typeface="+mn-lt"/>
            </a:endParaRPr>
          </a:p>
          <a:p>
            <a:pPr marL="342900" indent="-342900" algn="l">
              <a:lnSpc>
                <a:spcPct val="80000"/>
              </a:lnSpc>
              <a:spcBef>
                <a:spcPct val="20000"/>
              </a:spcBef>
              <a:defRPr/>
            </a:pPr>
            <a:r>
              <a:rPr lang="en-US" sz="2800" kern="0" dirty="0">
                <a:latin typeface="+mn-lt"/>
              </a:rPr>
              <a:t>WACC</a:t>
            </a:r>
            <a:r>
              <a:rPr lang="en-US" sz="2800" kern="0" baseline="-25000" dirty="0">
                <a:latin typeface="+mn-lt"/>
              </a:rPr>
              <a:t> </a:t>
            </a:r>
            <a:r>
              <a:rPr lang="en-US" sz="2800" kern="0" dirty="0">
                <a:latin typeface="+mn-lt"/>
              </a:rPr>
              <a:t>=  (1 - </a:t>
            </a:r>
            <a:r>
              <a:rPr lang="en-US" sz="2800" kern="0" dirty="0" err="1">
                <a:latin typeface="+mn-lt"/>
              </a:rPr>
              <a:t>T</a:t>
            </a:r>
            <a:r>
              <a:rPr lang="en-US" sz="2800" kern="0" baseline="-25000" dirty="0" err="1">
                <a:latin typeface="+mn-lt"/>
              </a:rPr>
              <a:t>c</a:t>
            </a:r>
            <a:r>
              <a:rPr lang="en-US" sz="2800" kern="0" dirty="0">
                <a:latin typeface="+mn-lt"/>
              </a:rPr>
              <a:t>) </a:t>
            </a:r>
            <a:r>
              <a:rPr lang="en-US" sz="2800" kern="0" dirty="0" err="1">
                <a:latin typeface="+mn-lt"/>
              </a:rPr>
              <a:t>r</a:t>
            </a:r>
            <a:r>
              <a:rPr lang="en-US" sz="2800" kern="0" baseline="-25000" dirty="0" err="1">
                <a:latin typeface="+mn-lt"/>
              </a:rPr>
              <a:t>debito</a:t>
            </a:r>
            <a:r>
              <a:rPr lang="en-US" sz="2800" kern="0" dirty="0">
                <a:latin typeface="+mn-lt"/>
              </a:rPr>
              <a:t>  D   + </a:t>
            </a:r>
            <a:r>
              <a:rPr lang="en-US" sz="2800" kern="0" dirty="0" err="1">
                <a:latin typeface="+mn-lt"/>
              </a:rPr>
              <a:t>r</a:t>
            </a:r>
            <a:r>
              <a:rPr lang="en-US" sz="2800" kern="0" baseline="-25000" dirty="0" err="1">
                <a:latin typeface="+mn-lt"/>
              </a:rPr>
              <a:t>equity</a:t>
            </a:r>
            <a:r>
              <a:rPr lang="en-US" sz="2800" kern="0" dirty="0">
                <a:latin typeface="+mn-lt"/>
              </a:rPr>
              <a:t>   E </a:t>
            </a:r>
          </a:p>
          <a:p>
            <a:pPr marL="342900" indent="-342900" algn="l">
              <a:lnSpc>
                <a:spcPct val="80000"/>
              </a:lnSpc>
              <a:spcBef>
                <a:spcPct val="20000"/>
              </a:spcBef>
              <a:defRPr/>
            </a:pPr>
            <a:r>
              <a:rPr lang="en-US" sz="2800" kern="0" dirty="0">
                <a:latin typeface="+mn-lt"/>
              </a:rPr>
              <a:t>                                       V                 </a:t>
            </a:r>
            <a:r>
              <a:rPr lang="en-US" sz="2800" kern="0" dirty="0" err="1">
                <a:latin typeface="+mn-lt"/>
              </a:rPr>
              <a:t>V</a:t>
            </a:r>
            <a:endParaRPr lang="en-US" sz="2800" kern="0" dirty="0">
              <a:latin typeface="+mn-lt"/>
            </a:endParaRPr>
          </a:p>
          <a:p>
            <a:pPr marL="342900" indent="-342900" algn="l">
              <a:lnSpc>
                <a:spcPct val="80000"/>
              </a:lnSpc>
              <a:spcBef>
                <a:spcPct val="20000"/>
              </a:spcBef>
              <a:buFont typeface="Wingdings" pitchFamily="2" charset="2"/>
              <a:buNone/>
              <a:defRPr/>
            </a:pPr>
            <a:endParaRPr lang="en-US" sz="2800" kern="0" dirty="0">
              <a:latin typeface="+mn-lt"/>
            </a:endParaRPr>
          </a:p>
          <a:p>
            <a:pPr marL="342900" indent="-342900" algn="l">
              <a:lnSpc>
                <a:spcPct val="80000"/>
              </a:lnSpc>
              <a:spcBef>
                <a:spcPct val="20000"/>
              </a:spcBef>
              <a:buFont typeface="Wingdings" pitchFamily="2" charset="2"/>
              <a:buNone/>
              <a:defRPr/>
            </a:pPr>
            <a:endParaRPr lang="en-US" sz="2800" kern="0" dirty="0">
              <a:latin typeface="+mn-lt"/>
            </a:endParaRPr>
          </a:p>
        </p:txBody>
      </p:sp>
      <p:sp>
        <p:nvSpPr>
          <p:cNvPr id="15364" name="Line 5"/>
          <p:cNvSpPr>
            <a:spLocks noChangeShapeType="1"/>
          </p:cNvSpPr>
          <p:nvPr/>
        </p:nvSpPr>
        <p:spPr bwMode="auto">
          <a:xfrm>
            <a:off x="2743200" y="3733800"/>
            <a:ext cx="533400" cy="0"/>
          </a:xfrm>
          <a:prstGeom prst="line">
            <a:avLst/>
          </a:prstGeom>
          <a:noFill/>
          <a:ln w="25400">
            <a:solidFill>
              <a:schemeClr val="tx1"/>
            </a:solidFill>
            <a:round/>
            <a:headEnd type="none" w="sm" len="sm"/>
            <a:tailEnd type="none" w="sm" len="sm"/>
          </a:ln>
        </p:spPr>
        <p:txBody>
          <a:bodyPr wrap="none" anchor="ctr"/>
          <a:lstStyle/>
          <a:p>
            <a:endParaRPr lang="it-IT"/>
          </a:p>
        </p:txBody>
      </p:sp>
      <p:sp>
        <p:nvSpPr>
          <p:cNvPr id="15365" name="Line 6"/>
          <p:cNvSpPr>
            <a:spLocks noChangeShapeType="1"/>
          </p:cNvSpPr>
          <p:nvPr/>
        </p:nvSpPr>
        <p:spPr bwMode="auto">
          <a:xfrm>
            <a:off x="4419600" y="3748088"/>
            <a:ext cx="609600" cy="0"/>
          </a:xfrm>
          <a:prstGeom prst="line">
            <a:avLst/>
          </a:prstGeom>
          <a:noFill/>
          <a:ln w="25400">
            <a:solidFill>
              <a:schemeClr val="tx1"/>
            </a:solidFill>
            <a:round/>
            <a:headEnd type="none" w="sm" len="sm"/>
            <a:tailEnd type="none" w="sm" len="sm"/>
          </a:ln>
        </p:spPr>
        <p:txBody>
          <a:bodyPr wrap="none" anchor="ctr"/>
          <a:lstStyle/>
          <a:p>
            <a:endParaRPr lang="it-IT"/>
          </a:p>
        </p:txBody>
      </p:sp>
      <p:sp>
        <p:nvSpPr>
          <p:cNvPr id="15366" name="Text Box 9"/>
          <p:cNvSpPr txBox="1">
            <a:spLocks noChangeArrowheads="1"/>
          </p:cNvSpPr>
          <p:nvPr/>
        </p:nvSpPr>
        <p:spPr bwMode="auto">
          <a:xfrm>
            <a:off x="6019800" y="1143000"/>
            <a:ext cx="2438400" cy="1200329"/>
          </a:xfrm>
          <a:prstGeom prst="rect">
            <a:avLst/>
          </a:prstGeom>
          <a:noFill/>
          <a:ln w="9525">
            <a:noFill/>
            <a:miter lim="800000"/>
            <a:headEnd/>
            <a:tailEnd/>
          </a:ln>
        </p:spPr>
        <p:txBody>
          <a:bodyPr>
            <a:spAutoFit/>
          </a:bodyPr>
          <a:lstStyle/>
          <a:p>
            <a:pPr eaLnBrk="0" hangingPunct="0">
              <a:spcBef>
                <a:spcPct val="50000"/>
              </a:spcBef>
            </a:pPr>
            <a:r>
              <a:rPr lang="en-US" dirty="0">
                <a:latin typeface="Times New Roman" pitchFamily="18" charset="0"/>
              </a:rPr>
              <a:t>E, D, e V </a:t>
            </a:r>
            <a:r>
              <a:rPr lang="en-US" dirty="0" err="1">
                <a:latin typeface="Times New Roman" pitchFamily="18" charset="0"/>
              </a:rPr>
              <a:t>sono</a:t>
            </a:r>
            <a:r>
              <a:rPr lang="en-US" dirty="0">
                <a:latin typeface="Times New Roman" pitchFamily="18" charset="0"/>
              </a:rPr>
              <a:t> </a:t>
            </a:r>
            <a:r>
              <a:rPr lang="en-US" dirty="0" err="1">
                <a:latin typeface="Times New Roman" pitchFamily="18" charset="0"/>
              </a:rPr>
              <a:t>i</a:t>
            </a:r>
            <a:r>
              <a:rPr lang="en-US" dirty="0">
                <a:latin typeface="Times New Roman" pitchFamily="18" charset="0"/>
              </a:rPr>
              <a:t> </a:t>
            </a:r>
            <a:r>
              <a:rPr lang="en-US" b="1" dirty="0" err="1">
                <a:solidFill>
                  <a:srgbClr val="FF0000"/>
                </a:solidFill>
                <a:latin typeface="Times New Roman" pitchFamily="18" charset="0"/>
              </a:rPr>
              <a:t>valori</a:t>
            </a:r>
            <a:r>
              <a:rPr lang="en-US" b="1" dirty="0">
                <a:solidFill>
                  <a:srgbClr val="FF0000"/>
                </a:solidFill>
                <a:latin typeface="Times New Roman" pitchFamily="18" charset="0"/>
              </a:rPr>
              <a:t> di </a:t>
            </a:r>
            <a:r>
              <a:rPr lang="en-US" b="1" dirty="0" err="1">
                <a:solidFill>
                  <a:srgbClr val="FF0000"/>
                </a:solidFill>
                <a:latin typeface="Times New Roman" pitchFamily="18" charset="0"/>
              </a:rPr>
              <a:t>mercato</a:t>
            </a:r>
            <a:r>
              <a:rPr lang="en-US" b="1" dirty="0">
                <a:solidFill>
                  <a:srgbClr val="FF0000"/>
                </a:solidFill>
                <a:latin typeface="Times New Roman" pitchFamily="18" charset="0"/>
              </a:rPr>
              <a:t> </a:t>
            </a:r>
            <a:r>
              <a:rPr lang="en-US" dirty="0">
                <a:latin typeface="Times New Roman" pitchFamily="18" charset="0"/>
              </a:rPr>
              <a:t>di </a:t>
            </a:r>
            <a:r>
              <a:rPr lang="en-US" dirty="0" err="1">
                <a:latin typeface="Times New Roman" pitchFamily="18" charset="0"/>
              </a:rPr>
              <a:t>capitale</a:t>
            </a:r>
            <a:r>
              <a:rPr lang="en-US" dirty="0">
                <a:latin typeface="Times New Roman" pitchFamily="18" charset="0"/>
              </a:rPr>
              <a:t> </a:t>
            </a:r>
            <a:r>
              <a:rPr lang="en-US" dirty="0" err="1">
                <a:latin typeface="Times New Roman" pitchFamily="18" charset="0"/>
              </a:rPr>
              <a:t>proprio</a:t>
            </a:r>
            <a:r>
              <a:rPr lang="en-US" dirty="0">
                <a:latin typeface="Times New Roman" pitchFamily="18" charset="0"/>
              </a:rPr>
              <a:t>, </a:t>
            </a:r>
            <a:r>
              <a:rPr lang="en-US" dirty="0" err="1">
                <a:latin typeface="Times New Roman" pitchFamily="18" charset="0"/>
              </a:rPr>
              <a:t>debito</a:t>
            </a:r>
            <a:r>
              <a:rPr lang="en-US" dirty="0">
                <a:latin typeface="Times New Roman" pitchFamily="18" charset="0"/>
              </a:rPr>
              <a:t> e </a:t>
            </a:r>
            <a:r>
              <a:rPr lang="en-US" dirty="0" err="1">
                <a:latin typeface="Times New Roman" pitchFamily="18" charset="0"/>
              </a:rPr>
              <a:t>attività</a:t>
            </a:r>
            <a:r>
              <a:rPr lang="en-US" dirty="0">
                <a:latin typeface="Times New Roman" pitchFamily="18" charset="0"/>
              </a:rPr>
              <a:t>, </a:t>
            </a:r>
            <a:r>
              <a:rPr lang="en-US" dirty="0" err="1">
                <a:latin typeface="Times New Roman" pitchFamily="18" charset="0"/>
              </a:rPr>
              <a:t>rispettivamente</a:t>
            </a:r>
            <a:r>
              <a:rPr lang="en-US" dirty="0">
                <a:latin typeface="Times New Roman" pitchFamily="18" charset="0"/>
              </a:rPr>
              <a:t>. </a:t>
            </a:r>
          </a:p>
        </p:txBody>
      </p:sp>
      <p:sp>
        <p:nvSpPr>
          <p:cNvPr id="23" name="Rectangle 10"/>
          <p:cNvSpPr>
            <a:spLocks noChangeArrowheads="1"/>
          </p:cNvSpPr>
          <p:nvPr/>
        </p:nvSpPr>
        <p:spPr bwMode="auto">
          <a:xfrm>
            <a:off x="609600" y="1447800"/>
            <a:ext cx="5257800" cy="585788"/>
          </a:xfrm>
          <a:prstGeom prst="rect">
            <a:avLst/>
          </a:prstGeom>
          <a:noFill/>
          <a:ln w="9525">
            <a:noFill/>
            <a:miter lim="800000"/>
            <a:headEnd/>
            <a:tailEnd/>
          </a:ln>
        </p:spPr>
        <p:txBody>
          <a:bodyPr lIns="92075" tIns="46038" rIns="92075" bIns="46038">
            <a:spAutoFit/>
          </a:bodyPr>
          <a:lstStyle/>
          <a:p>
            <a:pPr algn="l" eaLnBrk="0" hangingPunct="0">
              <a:spcBef>
                <a:spcPct val="50000"/>
              </a:spcBef>
              <a:defRPr/>
            </a:pPr>
            <a:r>
              <a:rPr lang="en-US" sz="3200" dirty="0">
                <a:latin typeface="+mn-lt"/>
              </a:rPr>
              <a:t> </a:t>
            </a:r>
            <a:r>
              <a:rPr lang="en-US" sz="3200" dirty="0" err="1">
                <a:latin typeface="+mn-lt"/>
              </a:rPr>
              <a:t>r</a:t>
            </a:r>
            <a:r>
              <a:rPr lang="en-US" sz="2800" baseline="-25000" dirty="0" err="1">
                <a:latin typeface="+mn-lt"/>
              </a:rPr>
              <a:t>equity</a:t>
            </a:r>
            <a:r>
              <a:rPr lang="en-US" sz="3200" dirty="0">
                <a:latin typeface="+mn-lt"/>
              </a:rPr>
              <a:t> = </a:t>
            </a:r>
            <a:r>
              <a:rPr lang="en-US" sz="3200" dirty="0" err="1">
                <a:latin typeface="+mn-lt"/>
              </a:rPr>
              <a:t>r</a:t>
            </a:r>
            <a:r>
              <a:rPr lang="en-US" sz="3200" baseline="-25000" dirty="0" err="1">
                <a:latin typeface="+mn-lt"/>
              </a:rPr>
              <a:t>f</a:t>
            </a:r>
            <a:r>
              <a:rPr lang="en-US" sz="3200" dirty="0">
                <a:latin typeface="+mn-lt"/>
              </a:rPr>
              <a:t> + </a:t>
            </a:r>
            <a:r>
              <a:rPr lang="en-US" sz="3200" dirty="0">
                <a:latin typeface="+mn-lt"/>
                <a:sym typeface="Symbol"/>
              </a:rPr>
              <a:t></a:t>
            </a:r>
            <a:r>
              <a:rPr lang="en-US" sz="2800" baseline="-25000" dirty="0">
                <a:latin typeface="+mn-lt"/>
              </a:rPr>
              <a:t>equity</a:t>
            </a:r>
            <a:r>
              <a:rPr lang="en-US" sz="3200" dirty="0">
                <a:latin typeface="+mn-lt"/>
              </a:rPr>
              <a:t> (</a:t>
            </a:r>
            <a:r>
              <a:rPr lang="en-US" sz="3200" dirty="0" err="1">
                <a:latin typeface="+mn-lt"/>
              </a:rPr>
              <a:t>r</a:t>
            </a:r>
            <a:r>
              <a:rPr lang="en-US" sz="3200" baseline="-25000" dirty="0" err="1">
                <a:latin typeface="+mn-lt"/>
              </a:rPr>
              <a:t>m</a:t>
            </a:r>
            <a:r>
              <a:rPr lang="en-US" sz="3200" dirty="0">
                <a:latin typeface="+mn-lt"/>
              </a:rPr>
              <a:t> - </a:t>
            </a:r>
            <a:r>
              <a:rPr lang="en-US" sz="3200" dirty="0" err="1">
                <a:latin typeface="+mn-lt"/>
              </a:rPr>
              <a:t>r</a:t>
            </a:r>
            <a:r>
              <a:rPr lang="en-US" sz="3200" baseline="-25000" dirty="0" err="1">
                <a:latin typeface="+mn-lt"/>
              </a:rPr>
              <a:t>f</a:t>
            </a:r>
            <a:r>
              <a:rPr lang="en-US" sz="3200" dirty="0">
                <a:latin typeface="+mn-lt"/>
              </a:rPr>
              <a:t>)</a:t>
            </a:r>
          </a:p>
        </p:txBody>
      </p:sp>
      <p:sp>
        <p:nvSpPr>
          <p:cNvPr id="24" name="Rectangle 5"/>
          <p:cNvSpPr>
            <a:spLocks noChangeArrowheads="1"/>
          </p:cNvSpPr>
          <p:nvPr/>
        </p:nvSpPr>
        <p:spPr bwMode="auto">
          <a:xfrm>
            <a:off x="6019800" y="1143000"/>
            <a:ext cx="2438400" cy="1312862"/>
          </a:xfrm>
          <a:prstGeom prst="rect">
            <a:avLst/>
          </a:prstGeom>
          <a:noFill/>
          <a:ln w="57150" cmpd="thinThick">
            <a:solidFill>
              <a:schemeClr val="accent2"/>
            </a:solidFill>
            <a:miter lim="800000"/>
            <a:headEnd/>
            <a:tailEnd/>
          </a:ln>
        </p:spPr>
        <p:txBody>
          <a:bodyPr lIns="90488" tIns="44450" rIns="90488" bIns="44450"/>
          <a:lstStyle/>
          <a:p>
            <a:pPr eaLnBrk="0" hangingPunct="0">
              <a:spcBef>
                <a:spcPct val="50000"/>
              </a:spcBef>
              <a:buFont typeface="Wingdings" pitchFamily="2" charset="2"/>
              <a:buNone/>
              <a:defRPr/>
            </a:pPr>
            <a:endParaRPr lang="it-IT" sz="4000" dirty="0">
              <a:solidFill>
                <a:schemeClr val="accent2"/>
              </a:solidFill>
              <a:latin typeface="+mn-lt"/>
            </a:endParaRPr>
          </a:p>
        </p:txBody>
      </p:sp>
      <p:sp>
        <p:nvSpPr>
          <p:cNvPr id="15369" name="Line 5"/>
          <p:cNvSpPr>
            <a:spLocks noChangeShapeType="1"/>
          </p:cNvSpPr>
          <p:nvPr/>
        </p:nvSpPr>
        <p:spPr bwMode="auto">
          <a:xfrm>
            <a:off x="4191000" y="5029200"/>
            <a:ext cx="533400" cy="0"/>
          </a:xfrm>
          <a:prstGeom prst="line">
            <a:avLst/>
          </a:prstGeom>
          <a:noFill/>
          <a:ln w="25400">
            <a:solidFill>
              <a:schemeClr val="tx1"/>
            </a:solidFill>
            <a:round/>
            <a:headEnd type="none" w="sm" len="sm"/>
            <a:tailEnd type="none" w="sm" len="sm"/>
          </a:ln>
        </p:spPr>
        <p:txBody>
          <a:bodyPr wrap="none" anchor="ctr"/>
          <a:lstStyle/>
          <a:p>
            <a:endParaRPr lang="it-IT"/>
          </a:p>
        </p:txBody>
      </p:sp>
      <p:sp>
        <p:nvSpPr>
          <p:cNvPr id="15370" name="Line 6"/>
          <p:cNvSpPr>
            <a:spLocks noChangeShapeType="1"/>
          </p:cNvSpPr>
          <p:nvPr/>
        </p:nvSpPr>
        <p:spPr bwMode="auto">
          <a:xfrm>
            <a:off x="5867400" y="5043488"/>
            <a:ext cx="609600" cy="0"/>
          </a:xfrm>
          <a:prstGeom prst="line">
            <a:avLst/>
          </a:prstGeom>
          <a:noFill/>
          <a:ln w="25400">
            <a:solidFill>
              <a:schemeClr val="tx1"/>
            </a:solidFill>
            <a:round/>
            <a:headEnd type="none" w="sm" len="sm"/>
            <a:tailEnd type="none" w="sm" len="sm"/>
          </a:ln>
        </p:spPr>
        <p:txBody>
          <a:bodyPr wrap="none" anchor="ctr"/>
          <a:lstStyle/>
          <a:p>
            <a:endParaRPr 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7467600" cy="868362"/>
          </a:xfrm>
        </p:spPr>
        <p:txBody>
          <a:bodyPr/>
          <a:lstStyle/>
          <a:p>
            <a:pPr algn="l" defTabSz="762000">
              <a:spcAft>
                <a:spcPct val="67000"/>
              </a:spcAft>
            </a:pPr>
            <a:r>
              <a:rPr lang="it-IT" sz="4000" dirty="0"/>
              <a:t>Debito e costo del capitale</a:t>
            </a:r>
          </a:p>
        </p:txBody>
      </p:sp>
      <p:graphicFrame>
        <p:nvGraphicFramePr>
          <p:cNvPr id="2050" name="Object 2">
            <a:hlinkClick r:id="" action="ppaction://ole?verb=0"/>
          </p:cNvPr>
          <p:cNvGraphicFramePr>
            <a:graphicFrameLocks/>
          </p:cNvGraphicFramePr>
          <p:nvPr/>
        </p:nvGraphicFramePr>
        <p:xfrm>
          <a:off x="1498600" y="1879600"/>
          <a:ext cx="6677025" cy="4421188"/>
        </p:xfrm>
        <a:graphic>
          <a:graphicData uri="http://schemas.openxmlformats.org/presentationml/2006/ole">
            <mc:AlternateContent xmlns:mc="http://schemas.openxmlformats.org/markup-compatibility/2006">
              <mc:Choice xmlns:v="urn:schemas-microsoft-com:vml" Requires="v">
                <p:oleObj spid="_x0000_s75784" r:id="rId4" imgW="6675699" imgH="4426080" progId="Excel.Sheet.8">
                  <p:embed/>
                </p:oleObj>
              </mc:Choice>
              <mc:Fallback>
                <p:oleObj r:id="rId4" imgW="6675699" imgH="442608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1879600"/>
                        <a:ext cx="6677025" cy="442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685800" y="1958975"/>
            <a:ext cx="1447800" cy="708025"/>
          </a:xfrm>
          <a:prstGeom prst="rect">
            <a:avLst/>
          </a:prstGeom>
          <a:noFill/>
          <a:ln w="9525">
            <a:noFill/>
            <a:miter lim="800000"/>
            <a:headEnd/>
            <a:tailEnd/>
          </a:ln>
        </p:spPr>
        <p:txBody>
          <a:bodyPr>
            <a:spAutoFit/>
          </a:bodyPr>
          <a:lstStyle/>
          <a:p>
            <a:pPr algn="l" eaLnBrk="0" hangingPunct="0">
              <a:spcBef>
                <a:spcPct val="50000"/>
              </a:spcBef>
            </a:pPr>
            <a:r>
              <a:rPr lang="en-US" sz="2000">
                <a:latin typeface="Times New Roman" pitchFamily="18" charset="0"/>
              </a:rPr>
              <a:t>Rendimento atteso (%)</a:t>
            </a:r>
          </a:p>
        </p:txBody>
      </p:sp>
      <p:sp>
        <p:nvSpPr>
          <p:cNvPr id="2053" name="Text Box 5"/>
          <p:cNvSpPr txBox="1">
            <a:spLocks noChangeArrowheads="1"/>
          </p:cNvSpPr>
          <p:nvPr/>
        </p:nvSpPr>
        <p:spPr bwMode="auto">
          <a:xfrm>
            <a:off x="3429000" y="5715000"/>
            <a:ext cx="1066800" cy="4572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sym typeface="Symbol" pitchFamily="18" charset="2"/>
              </a:rPr>
              <a:t></a:t>
            </a:r>
            <a:r>
              <a:rPr lang="en-US" sz="2400" baseline="-25000">
                <a:latin typeface="Times New Roman" pitchFamily="18" charset="0"/>
              </a:rPr>
              <a:t>debito</a:t>
            </a:r>
            <a:endParaRPr lang="en-US" sz="2400">
              <a:latin typeface="Times New Roman" pitchFamily="18" charset="0"/>
            </a:endParaRPr>
          </a:p>
        </p:txBody>
      </p:sp>
      <p:sp>
        <p:nvSpPr>
          <p:cNvPr id="2054" name="Text Box 6"/>
          <p:cNvSpPr txBox="1">
            <a:spLocks noChangeArrowheads="1"/>
          </p:cNvSpPr>
          <p:nvPr/>
        </p:nvSpPr>
        <p:spPr bwMode="auto">
          <a:xfrm>
            <a:off x="5410200" y="5715000"/>
            <a:ext cx="1066800" cy="461963"/>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sym typeface="Symbol" pitchFamily="18" charset="2"/>
              </a:rPr>
              <a:t></a:t>
            </a:r>
            <a:r>
              <a:rPr lang="en-US" sz="2400" baseline="-25000">
                <a:latin typeface="Times New Roman" pitchFamily="18" charset="0"/>
              </a:rPr>
              <a:t>attività</a:t>
            </a:r>
            <a:endParaRPr lang="en-US" sz="2400">
              <a:latin typeface="Times New Roman" pitchFamily="18" charset="0"/>
            </a:endParaRPr>
          </a:p>
        </p:txBody>
      </p:sp>
      <p:sp>
        <p:nvSpPr>
          <p:cNvPr id="2055" name="Text Box 7"/>
          <p:cNvSpPr txBox="1">
            <a:spLocks noChangeArrowheads="1"/>
          </p:cNvSpPr>
          <p:nvPr/>
        </p:nvSpPr>
        <p:spPr bwMode="auto">
          <a:xfrm>
            <a:off x="7010400" y="5715000"/>
            <a:ext cx="1066800" cy="457200"/>
          </a:xfrm>
          <a:prstGeom prst="rect">
            <a:avLst/>
          </a:prstGeom>
          <a:noFill/>
          <a:ln w="9525">
            <a:noFill/>
            <a:miter lim="800000"/>
            <a:headEnd/>
            <a:tailEnd/>
          </a:ln>
        </p:spPr>
        <p:txBody>
          <a:bodyPr>
            <a:spAutoFit/>
          </a:bodyPr>
          <a:lstStyle/>
          <a:p>
            <a:pPr algn="l" eaLnBrk="0" hangingPunct="0">
              <a:spcBef>
                <a:spcPct val="50000"/>
              </a:spcBef>
            </a:pPr>
            <a:r>
              <a:rPr lang="en-US" sz="2400">
                <a:latin typeface="Times New Roman" pitchFamily="18" charset="0"/>
                <a:sym typeface="Symbol" pitchFamily="18" charset="2"/>
              </a:rPr>
              <a:t></a:t>
            </a:r>
            <a:r>
              <a:rPr lang="en-US" sz="2400" baseline="-25000">
                <a:latin typeface="Times New Roman" pitchFamily="18" charset="0"/>
              </a:rPr>
              <a:t>equity</a:t>
            </a:r>
            <a:endParaRPr lang="en-US" sz="2400">
              <a:latin typeface="Times New Roman" pitchFamily="18" charset="0"/>
            </a:endParaRPr>
          </a:p>
        </p:txBody>
      </p:sp>
      <p:sp>
        <p:nvSpPr>
          <p:cNvPr id="2056" name="Text Box 8"/>
          <p:cNvSpPr txBox="1">
            <a:spLocks noChangeArrowheads="1"/>
          </p:cNvSpPr>
          <p:nvPr/>
        </p:nvSpPr>
        <p:spPr bwMode="auto">
          <a:xfrm>
            <a:off x="1295400" y="3733800"/>
            <a:ext cx="1371600" cy="396875"/>
          </a:xfrm>
          <a:prstGeom prst="rect">
            <a:avLst/>
          </a:prstGeom>
          <a:noFill/>
          <a:ln w="9525">
            <a:noFill/>
            <a:miter lim="800000"/>
            <a:headEnd/>
            <a:tailEnd/>
          </a:ln>
        </p:spPr>
        <p:txBody>
          <a:bodyPr>
            <a:spAutoFit/>
          </a:bodyPr>
          <a:lstStyle/>
          <a:p>
            <a:pPr algn="r" eaLnBrk="0" hangingPunct="0">
              <a:spcBef>
                <a:spcPct val="50000"/>
              </a:spcBef>
            </a:pPr>
            <a:r>
              <a:rPr lang="en-US" sz="2000">
                <a:latin typeface="Times New Roman" pitchFamily="18" charset="0"/>
              </a:rPr>
              <a:t>r</a:t>
            </a:r>
            <a:r>
              <a:rPr lang="en-US" sz="2000" baseline="-25000">
                <a:latin typeface="Times New Roman" pitchFamily="18" charset="0"/>
              </a:rPr>
              <a:t>debito</a:t>
            </a:r>
            <a:r>
              <a:rPr lang="en-US" sz="2000">
                <a:latin typeface="Times New Roman" pitchFamily="18" charset="0"/>
              </a:rPr>
              <a:t>= 8</a:t>
            </a:r>
          </a:p>
        </p:txBody>
      </p:sp>
      <p:sp>
        <p:nvSpPr>
          <p:cNvPr id="2057" name="Text Box 9"/>
          <p:cNvSpPr txBox="1">
            <a:spLocks noChangeArrowheads="1"/>
          </p:cNvSpPr>
          <p:nvPr/>
        </p:nvSpPr>
        <p:spPr bwMode="auto">
          <a:xfrm>
            <a:off x="1143000" y="3200400"/>
            <a:ext cx="1524000" cy="400050"/>
          </a:xfrm>
          <a:prstGeom prst="rect">
            <a:avLst/>
          </a:prstGeom>
          <a:noFill/>
          <a:ln w="9525">
            <a:noFill/>
            <a:miter lim="800000"/>
            <a:headEnd/>
            <a:tailEnd/>
          </a:ln>
        </p:spPr>
        <p:txBody>
          <a:bodyPr>
            <a:spAutoFit/>
          </a:bodyPr>
          <a:lstStyle/>
          <a:p>
            <a:pPr algn="r" eaLnBrk="0" hangingPunct="0">
              <a:spcBef>
                <a:spcPct val="50000"/>
              </a:spcBef>
            </a:pPr>
            <a:r>
              <a:rPr lang="en-US" sz="2000">
                <a:latin typeface="Times New Roman" pitchFamily="18" charset="0"/>
              </a:rPr>
              <a:t>r</a:t>
            </a:r>
            <a:r>
              <a:rPr lang="en-US" sz="2000" baseline="-25000">
                <a:latin typeface="Times New Roman" pitchFamily="18" charset="0"/>
              </a:rPr>
              <a:t>attività </a:t>
            </a:r>
            <a:r>
              <a:rPr lang="en-US" sz="2000">
                <a:latin typeface="Times New Roman" pitchFamily="18" charset="0"/>
              </a:rPr>
              <a:t>= 12.2</a:t>
            </a:r>
          </a:p>
        </p:txBody>
      </p:sp>
      <p:sp>
        <p:nvSpPr>
          <p:cNvPr id="2058" name="Text Box 10"/>
          <p:cNvSpPr txBox="1">
            <a:spLocks noChangeArrowheads="1"/>
          </p:cNvSpPr>
          <p:nvPr/>
        </p:nvSpPr>
        <p:spPr bwMode="auto">
          <a:xfrm>
            <a:off x="1295400" y="2743200"/>
            <a:ext cx="1371600" cy="396875"/>
          </a:xfrm>
          <a:prstGeom prst="rect">
            <a:avLst/>
          </a:prstGeom>
          <a:noFill/>
          <a:ln w="9525">
            <a:noFill/>
            <a:miter lim="800000"/>
            <a:headEnd/>
            <a:tailEnd/>
          </a:ln>
        </p:spPr>
        <p:txBody>
          <a:bodyPr>
            <a:spAutoFit/>
          </a:bodyPr>
          <a:lstStyle/>
          <a:p>
            <a:pPr algn="r" eaLnBrk="0" hangingPunct="0">
              <a:spcBef>
                <a:spcPct val="50000"/>
              </a:spcBef>
            </a:pPr>
            <a:r>
              <a:rPr lang="en-US" sz="2000">
                <a:latin typeface="Times New Roman" pitchFamily="18" charset="0"/>
              </a:rPr>
              <a:t>r</a:t>
            </a:r>
            <a:r>
              <a:rPr lang="en-US" sz="2000" baseline="-25000">
                <a:latin typeface="Times New Roman" pitchFamily="18" charset="0"/>
              </a:rPr>
              <a:t>equity</a:t>
            </a:r>
            <a:r>
              <a:rPr lang="en-US" sz="2000">
                <a:latin typeface="Times New Roman" pitchFamily="18" charset="0"/>
              </a:rPr>
              <a:t>= 15</a:t>
            </a:r>
          </a:p>
        </p:txBody>
      </p:sp>
      <p:sp>
        <p:nvSpPr>
          <p:cNvPr id="2059" name="Line 11"/>
          <p:cNvSpPr>
            <a:spLocks noChangeShapeType="1"/>
          </p:cNvSpPr>
          <p:nvPr/>
        </p:nvSpPr>
        <p:spPr bwMode="auto">
          <a:xfrm flipV="1">
            <a:off x="3694113" y="3962400"/>
            <a:ext cx="0" cy="1219200"/>
          </a:xfrm>
          <a:prstGeom prst="line">
            <a:avLst/>
          </a:prstGeom>
          <a:noFill/>
          <a:ln w="9525">
            <a:solidFill>
              <a:schemeClr val="tx1"/>
            </a:solidFill>
            <a:prstDash val="sysDot"/>
            <a:round/>
            <a:headEnd/>
            <a:tailEnd/>
          </a:ln>
        </p:spPr>
        <p:txBody>
          <a:bodyPr wrap="none" anchor="ctr"/>
          <a:lstStyle/>
          <a:p>
            <a:endParaRPr lang="it-IT"/>
          </a:p>
        </p:txBody>
      </p:sp>
      <p:sp>
        <p:nvSpPr>
          <p:cNvPr id="2060" name="Line 12"/>
          <p:cNvSpPr>
            <a:spLocks noChangeShapeType="1"/>
          </p:cNvSpPr>
          <p:nvPr/>
        </p:nvSpPr>
        <p:spPr bwMode="auto">
          <a:xfrm flipH="1">
            <a:off x="2590800" y="3962400"/>
            <a:ext cx="1066800" cy="0"/>
          </a:xfrm>
          <a:prstGeom prst="line">
            <a:avLst/>
          </a:prstGeom>
          <a:noFill/>
          <a:ln w="9525">
            <a:solidFill>
              <a:schemeClr val="tx1"/>
            </a:solidFill>
            <a:prstDash val="sysDot"/>
            <a:round/>
            <a:headEnd/>
            <a:tailEnd/>
          </a:ln>
        </p:spPr>
        <p:txBody>
          <a:bodyPr wrap="none" anchor="ctr"/>
          <a:lstStyle/>
          <a:p>
            <a:endParaRPr lang="it-IT"/>
          </a:p>
        </p:txBody>
      </p:sp>
      <p:sp>
        <p:nvSpPr>
          <p:cNvPr id="2061" name="Line 13"/>
          <p:cNvSpPr>
            <a:spLocks noChangeShapeType="1"/>
          </p:cNvSpPr>
          <p:nvPr/>
        </p:nvSpPr>
        <p:spPr bwMode="auto">
          <a:xfrm flipV="1">
            <a:off x="5729288" y="3429000"/>
            <a:ext cx="0" cy="1752600"/>
          </a:xfrm>
          <a:prstGeom prst="line">
            <a:avLst/>
          </a:prstGeom>
          <a:noFill/>
          <a:ln w="9525">
            <a:solidFill>
              <a:schemeClr val="tx1"/>
            </a:solidFill>
            <a:prstDash val="sysDot"/>
            <a:round/>
            <a:headEnd/>
            <a:tailEnd/>
          </a:ln>
        </p:spPr>
        <p:txBody>
          <a:bodyPr wrap="none" anchor="ctr"/>
          <a:lstStyle/>
          <a:p>
            <a:endParaRPr lang="it-IT"/>
          </a:p>
        </p:txBody>
      </p:sp>
      <p:sp>
        <p:nvSpPr>
          <p:cNvPr id="2062" name="Line 14"/>
          <p:cNvSpPr>
            <a:spLocks noChangeShapeType="1"/>
          </p:cNvSpPr>
          <p:nvPr/>
        </p:nvSpPr>
        <p:spPr bwMode="auto">
          <a:xfrm flipH="1">
            <a:off x="2590800" y="3429000"/>
            <a:ext cx="3124200" cy="0"/>
          </a:xfrm>
          <a:prstGeom prst="line">
            <a:avLst/>
          </a:prstGeom>
          <a:noFill/>
          <a:ln w="9525">
            <a:solidFill>
              <a:schemeClr val="tx1"/>
            </a:solidFill>
            <a:prstDash val="sysDot"/>
            <a:round/>
            <a:headEnd/>
            <a:tailEnd/>
          </a:ln>
        </p:spPr>
        <p:txBody>
          <a:bodyPr wrap="none" anchor="ctr"/>
          <a:lstStyle/>
          <a:p>
            <a:endParaRPr lang="it-IT"/>
          </a:p>
        </p:txBody>
      </p:sp>
      <p:sp>
        <p:nvSpPr>
          <p:cNvPr id="2063" name="Line 15"/>
          <p:cNvSpPr>
            <a:spLocks noChangeShapeType="1"/>
          </p:cNvSpPr>
          <p:nvPr/>
        </p:nvSpPr>
        <p:spPr bwMode="auto">
          <a:xfrm flipV="1">
            <a:off x="7253288" y="2971800"/>
            <a:ext cx="0" cy="2209800"/>
          </a:xfrm>
          <a:prstGeom prst="line">
            <a:avLst/>
          </a:prstGeom>
          <a:noFill/>
          <a:ln w="9525">
            <a:solidFill>
              <a:schemeClr val="tx1"/>
            </a:solidFill>
            <a:prstDash val="sysDot"/>
            <a:round/>
            <a:headEnd/>
            <a:tailEnd/>
          </a:ln>
        </p:spPr>
        <p:txBody>
          <a:bodyPr wrap="none" anchor="ctr"/>
          <a:lstStyle/>
          <a:p>
            <a:endParaRPr lang="it-IT"/>
          </a:p>
        </p:txBody>
      </p:sp>
      <p:sp>
        <p:nvSpPr>
          <p:cNvPr id="2064" name="Line 16"/>
          <p:cNvSpPr>
            <a:spLocks noChangeShapeType="1"/>
          </p:cNvSpPr>
          <p:nvPr/>
        </p:nvSpPr>
        <p:spPr bwMode="auto">
          <a:xfrm flipH="1">
            <a:off x="2590800" y="2971800"/>
            <a:ext cx="4648200" cy="0"/>
          </a:xfrm>
          <a:prstGeom prst="line">
            <a:avLst/>
          </a:prstGeom>
          <a:noFill/>
          <a:ln w="9525">
            <a:solidFill>
              <a:schemeClr val="tx1"/>
            </a:solidFill>
            <a:prstDash val="sysDot"/>
            <a:round/>
            <a:headEnd/>
            <a:tailEnd/>
          </a:ln>
        </p:spPr>
        <p:txBody>
          <a:bodyPr wrap="none" anchor="ctr"/>
          <a:lstStyle/>
          <a:p>
            <a:endParaRPr lang="it-IT"/>
          </a:p>
        </p:txBody>
      </p:sp>
      <p:sp>
        <p:nvSpPr>
          <p:cNvPr id="2065" name="Text Box 17"/>
          <p:cNvSpPr txBox="1">
            <a:spLocks noChangeArrowheads="1"/>
          </p:cNvSpPr>
          <p:nvPr/>
        </p:nvSpPr>
        <p:spPr bwMode="auto">
          <a:xfrm>
            <a:off x="1143000" y="1143000"/>
            <a:ext cx="7467600" cy="519113"/>
          </a:xfrm>
          <a:prstGeom prst="rect">
            <a:avLst/>
          </a:prstGeom>
          <a:noFill/>
          <a:ln w="9525">
            <a:noFill/>
            <a:miter lim="800000"/>
            <a:headEnd/>
            <a:tailEnd/>
          </a:ln>
        </p:spPr>
        <p:txBody>
          <a:bodyPr>
            <a:spAutoFit/>
          </a:bodyPr>
          <a:lstStyle/>
          <a:p>
            <a:pPr algn="l" eaLnBrk="0" hangingPunct="0">
              <a:spcBef>
                <a:spcPct val="50000"/>
              </a:spcBef>
            </a:pPr>
            <a:r>
              <a:rPr lang="en-US" sz="2800">
                <a:latin typeface="Times New Roman" pitchFamily="18" charset="0"/>
              </a:rPr>
              <a:t>Rendimenti attesi</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467600" cy="868362"/>
          </a:xfrm>
        </p:spPr>
        <p:txBody>
          <a:bodyPr/>
          <a:lstStyle/>
          <a:p>
            <a:pPr algn="l" defTabSz="762000">
              <a:spcAft>
                <a:spcPct val="67000"/>
              </a:spcAft>
            </a:pPr>
            <a:r>
              <a:rPr lang="it-IT" sz="4000" dirty="0"/>
              <a:t>La stima dei beta</a:t>
            </a:r>
          </a:p>
        </p:txBody>
      </p:sp>
      <p:sp>
        <p:nvSpPr>
          <p:cNvPr id="18" name="Rettangolo 17"/>
          <p:cNvSpPr/>
          <p:nvPr/>
        </p:nvSpPr>
        <p:spPr>
          <a:xfrm>
            <a:off x="762000" y="1219200"/>
            <a:ext cx="8153400" cy="4329113"/>
          </a:xfrm>
          <a:prstGeom prst="rect">
            <a:avLst/>
          </a:prstGeom>
        </p:spPr>
        <p:txBody>
          <a:bodyPr>
            <a:spAutoFit/>
          </a:bodyPr>
          <a:lstStyle/>
          <a:p>
            <a:pPr marL="536575" indent="-536575" algn="l" eaLnBrk="0" hangingPunct="0">
              <a:lnSpc>
                <a:spcPct val="114000"/>
              </a:lnSpc>
              <a:spcBef>
                <a:spcPts val="600"/>
              </a:spcBef>
              <a:spcAft>
                <a:spcPts val="600"/>
              </a:spcAft>
              <a:buClr>
                <a:schemeClr val="accent2"/>
              </a:buClr>
              <a:buFont typeface="Wingdings" pitchFamily="2" charset="2"/>
              <a:buChar char="q"/>
              <a:defRPr/>
            </a:pPr>
            <a:r>
              <a:rPr lang="it-IT" sz="2800" dirty="0">
                <a:latin typeface="+mn-lt"/>
              </a:rPr>
              <a:t>La linea del mercato azionario mostra  la relazione fra rendimento e rischio</a:t>
            </a:r>
          </a:p>
          <a:p>
            <a:pPr marL="536575" indent="-536575" algn="l" eaLnBrk="0" hangingPunct="0">
              <a:lnSpc>
                <a:spcPct val="114000"/>
              </a:lnSpc>
              <a:spcBef>
                <a:spcPts val="600"/>
              </a:spcBef>
              <a:spcAft>
                <a:spcPts val="600"/>
              </a:spcAft>
              <a:buClr>
                <a:schemeClr val="accent2"/>
              </a:buClr>
              <a:buFont typeface="Wingdings" pitchFamily="2" charset="2"/>
              <a:buChar char="q"/>
              <a:defRPr/>
            </a:pPr>
            <a:r>
              <a:rPr lang="it-IT" sz="2800" dirty="0">
                <a:latin typeface="+mn-lt"/>
              </a:rPr>
              <a:t>Il Capital </a:t>
            </a:r>
            <a:r>
              <a:rPr lang="it-IT" sz="2800" dirty="0" err="1">
                <a:latin typeface="+mn-lt"/>
              </a:rPr>
              <a:t>Asset</a:t>
            </a:r>
            <a:r>
              <a:rPr lang="it-IT" sz="2800" dirty="0">
                <a:latin typeface="+mn-lt"/>
              </a:rPr>
              <a:t> </a:t>
            </a:r>
            <a:r>
              <a:rPr lang="it-IT" sz="2800" dirty="0" err="1">
                <a:latin typeface="+mn-lt"/>
              </a:rPr>
              <a:t>Pricing</a:t>
            </a:r>
            <a:r>
              <a:rPr lang="it-IT" sz="2800" dirty="0">
                <a:latin typeface="+mn-lt"/>
              </a:rPr>
              <a:t> </a:t>
            </a:r>
            <a:r>
              <a:rPr lang="it-IT" sz="2800" dirty="0" err="1">
                <a:latin typeface="+mn-lt"/>
              </a:rPr>
              <a:t>Model</a:t>
            </a:r>
            <a:r>
              <a:rPr lang="it-IT" sz="2800" dirty="0">
                <a:latin typeface="+mn-lt"/>
              </a:rPr>
              <a:t> utilizza i beta per stimare i rischi</a:t>
            </a:r>
          </a:p>
          <a:p>
            <a:pPr marL="536575" indent="-536575" algn="l" eaLnBrk="0" hangingPunct="0">
              <a:lnSpc>
                <a:spcPct val="114000"/>
              </a:lnSpc>
              <a:spcBef>
                <a:spcPts val="600"/>
              </a:spcBef>
              <a:spcAft>
                <a:spcPts val="600"/>
              </a:spcAft>
              <a:buClr>
                <a:schemeClr val="accent2"/>
              </a:buClr>
              <a:buFont typeface="Wingdings" pitchFamily="2" charset="2"/>
              <a:buChar char="q"/>
              <a:defRPr/>
            </a:pPr>
            <a:r>
              <a:rPr lang="it-IT" sz="2800" dirty="0">
                <a:latin typeface="+mn-lt"/>
              </a:rPr>
              <a:t>L’inclinazione della linea del mercato azionario, e dunque il beta, può essere stimata mediante l’analisi di regressione tra il rendimento dell’azione e il rendimento dell’indice di mercato di riferimento</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t>Il beta di settore</a:t>
            </a:r>
          </a:p>
        </p:txBody>
      </p:sp>
      <p:pic>
        <p:nvPicPr>
          <p:cNvPr id="17411" name="Picture 2"/>
          <p:cNvPicPr>
            <a:picLocks noChangeAspect="1" noChangeArrowheads="1"/>
          </p:cNvPicPr>
          <p:nvPr/>
        </p:nvPicPr>
        <p:blipFill>
          <a:blip r:embed="rId2" cstate="print"/>
          <a:srcRect/>
          <a:stretch>
            <a:fillRect/>
          </a:stretch>
        </p:blipFill>
        <p:spPr bwMode="auto">
          <a:xfrm>
            <a:off x="762000" y="1600200"/>
            <a:ext cx="7015163" cy="3726677"/>
          </a:xfrm>
          <a:prstGeom prst="rect">
            <a:avLst/>
          </a:prstGeom>
          <a:noFill/>
          <a:ln w="9525" algn="ctr">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t>Perché il beta di settore ?</a:t>
            </a:r>
          </a:p>
        </p:txBody>
      </p:sp>
      <p:sp>
        <p:nvSpPr>
          <p:cNvPr id="18435" name="Segnaposto contenuto 2"/>
          <p:cNvSpPr>
            <a:spLocks noGrp="1"/>
          </p:cNvSpPr>
          <p:nvPr>
            <p:ph idx="1"/>
          </p:nvPr>
        </p:nvSpPr>
        <p:spPr/>
        <p:txBody>
          <a:bodyPr/>
          <a:lstStyle/>
          <a:p>
            <a:pPr algn="just"/>
            <a:r>
              <a:rPr lang="it-IT" dirty="0"/>
              <a:t>Se le osservazioni sono indipendenti tra loro, l’errore standard della media stimata cala in proporzione alla radice quadrata del numero di osservazioni</a:t>
            </a:r>
          </a:p>
          <a:p>
            <a:pPr algn="just"/>
            <a:r>
              <a:rPr lang="it-IT" dirty="0"/>
              <a:t>Quindi significa che il calcolo di beta del settore è molto più esente da errori che il calcolo del singolo beta.</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4173</TotalTime>
  <Words>1070</Words>
  <Application>Microsoft Office PowerPoint</Application>
  <PresentationFormat>Presentazione su schermo (4:3)</PresentationFormat>
  <Paragraphs>228</Paragraphs>
  <Slides>24</Slides>
  <Notes>18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4</vt:i4>
      </vt:variant>
      <vt:variant>
        <vt:lpstr>Titoli diapositive</vt:lpstr>
      </vt:variant>
      <vt:variant>
        <vt:i4>24</vt:i4>
      </vt:variant>
    </vt:vector>
  </HeadingPairs>
  <TitlesOfParts>
    <vt:vector size="38" baseType="lpstr">
      <vt:lpstr>Microsoft YaHei</vt:lpstr>
      <vt:lpstr>ＭＳ Ｐゴシック</vt:lpstr>
      <vt:lpstr>Arial</vt:lpstr>
      <vt:lpstr>Century Schoolbook</vt:lpstr>
      <vt:lpstr>Lucida Sans Unicode</vt:lpstr>
      <vt:lpstr>Symbol</vt:lpstr>
      <vt:lpstr>Times New Roman</vt:lpstr>
      <vt:lpstr>Wingdings</vt:lpstr>
      <vt:lpstr>Wingdings 2</vt:lpstr>
      <vt:lpstr>Oriel</vt:lpstr>
      <vt:lpstr>Equazione</vt:lpstr>
      <vt:lpstr>Microsoft Excel 97-2003 Worksheet</vt:lpstr>
      <vt:lpstr>Chart</vt:lpstr>
      <vt:lpstr>Equation</vt:lpstr>
      <vt:lpstr>Presentazione standard di PowerPoint</vt:lpstr>
      <vt:lpstr>Argomenti trattati</vt:lpstr>
      <vt:lpstr>Costo del capitale</vt:lpstr>
      <vt:lpstr>Costo del capitale</vt:lpstr>
      <vt:lpstr>Debito e costo del capitale</vt:lpstr>
      <vt:lpstr>Debito e costo del capitale</vt:lpstr>
      <vt:lpstr>La stima dei beta</vt:lpstr>
      <vt:lpstr>Il beta di settore</vt:lpstr>
      <vt:lpstr>Perché il beta di settore ?</vt:lpstr>
      <vt:lpstr>Presentazione standard di PowerPoint</vt:lpstr>
      <vt:lpstr>La stima dei beta</vt:lpstr>
      <vt:lpstr>La stima dei beta</vt:lpstr>
      <vt:lpstr>La stima dei beta</vt:lpstr>
      <vt:lpstr>La stima dei beta</vt:lpstr>
      <vt:lpstr>La stima dei beta</vt:lpstr>
      <vt:lpstr>La stima dei beta</vt:lpstr>
      <vt:lpstr>Stabilità dei beta</vt:lpstr>
      <vt:lpstr>Il costo del capitale aziendale</vt:lpstr>
      <vt:lpstr>Struttura finanziaria</vt:lpstr>
      <vt:lpstr>Che cosa determina il beta ?</vt:lpstr>
      <vt:lpstr>Beta delle attività</vt:lpstr>
      <vt:lpstr>Beta delle attività</vt:lpstr>
      <vt:lpstr>Presentazione standard di PowerPoint</vt:lpstr>
      <vt:lpstr>Un errore comune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Fenaughty</dc:creator>
  <cp:lastModifiedBy>emilio tomasini</cp:lastModifiedBy>
  <cp:revision>379</cp:revision>
  <cp:lastPrinted>1601-01-01T00:00:00Z</cp:lastPrinted>
  <dcterms:created xsi:type="dcterms:W3CDTF">2012-03-08T02:08:27Z</dcterms:created>
  <dcterms:modified xsi:type="dcterms:W3CDTF">2017-11-09T07:19:33Z</dcterms:modified>
</cp:coreProperties>
</file>