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3" r:id="rId1"/>
  </p:sldMasterIdLst>
  <p:notesMasterIdLst>
    <p:notesMasterId r:id="rId29"/>
  </p:notesMasterIdLst>
  <p:sldIdLst>
    <p:sldId id="302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13" r:id="rId22"/>
    <p:sldId id="401" r:id="rId23"/>
    <p:sldId id="402" r:id="rId24"/>
    <p:sldId id="412" r:id="rId25"/>
    <p:sldId id="404" r:id="rId26"/>
    <p:sldId id="405" r:id="rId27"/>
    <p:sldId id="414" r:id="rId28"/>
  </p:sldIdLst>
  <p:sldSz cx="9144000" cy="6858000" type="screen4x3"/>
  <p:notesSz cx="7099300" cy="102346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1pPr>
    <a:lvl2pPr marL="742950" indent="-28575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icrosoft YaHei"/>
        <a:cs typeface="Microsoft YaHei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/>
        <a:cs typeface="Microsoft YaHe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0">
          <p15:clr>
            <a:srgbClr val="A4A3A4"/>
          </p15:clr>
        </p15:guide>
        <p15:guide id="2" pos="197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989"/>
    <a:srgbClr val="0C6996"/>
    <a:srgbClr val="0C6992"/>
    <a:srgbClr val="0F86C1"/>
    <a:srgbClr val="0D71A3"/>
    <a:srgbClr val="0A5374"/>
    <a:srgbClr val="094763"/>
    <a:srgbClr val="87BF7F"/>
    <a:srgbClr val="3D6D37"/>
    <a:srgbClr val="D7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504" autoAdjust="0"/>
    <p:restoredTop sz="84050" autoAdjust="0"/>
  </p:normalViewPr>
  <p:slideViewPr>
    <p:cSldViewPr>
      <p:cViewPr varScale="1">
        <p:scale>
          <a:sx n="114" d="100"/>
          <a:sy n="114" d="100"/>
        </p:scale>
        <p:origin x="112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30"/>
        <p:guide pos="1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tt%20Will\Documents\books\BMA%209e\c13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'fig 13.1'!$B$3</c:f>
              <c:strCache>
                <c:ptCount val="1"/>
                <c:pt idx="0">
                  <c:v>Basic compensation, benefits, &amp; perks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'fig 13.1'!$A$4:$A$20</c:f>
              <c:strCache>
                <c:ptCount val="17"/>
                <c:pt idx="0">
                  <c:v>Australia</c:v>
                </c:pt>
                <c:pt idx="1">
                  <c:v>Brazil</c:v>
                </c:pt>
                <c:pt idx="2">
                  <c:v>Canada</c:v>
                </c:pt>
                <c:pt idx="3">
                  <c:v>China (Hong Kong)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Mexico</c:v>
                </c:pt>
                <c:pt idx="10">
                  <c:v>Singapore</c:v>
                </c:pt>
                <c:pt idx="11">
                  <c:v>South Korea</c:v>
                </c:pt>
                <c:pt idx="12">
                  <c:v>Sweden</c:v>
                </c:pt>
                <c:pt idx="13">
                  <c:v>Switzerland</c:v>
                </c:pt>
                <c:pt idx="14">
                  <c:v>Taiwan</c:v>
                </c:pt>
                <c:pt idx="15">
                  <c:v>United Kingdom</c:v>
                </c:pt>
                <c:pt idx="16">
                  <c:v>United States</c:v>
                </c:pt>
              </c:strCache>
            </c:strRef>
          </c:cat>
          <c:val>
            <c:numRef>
              <c:f>'fig 13.1'!$B$4:$B$20</c:f>
              <c:numCache>
                <c:formatCode>0.0</c:formatCode>
                <c:ptCount val="17"/>
                <c:pt idx="0">
                  <c:v>495.4</c:v>
                </c:pt>
                <c:pt idx="1">
                  <c:v>543.29999999999995</c:v>
                </c:pt>
                <c:pt idx="2">
                  <c:v>523.79999999999995</c:v>
                </c:pt>
                <c:pt idx="3">
                  <c:v>468.9</c:v>
                </c:pt>
                <c:pt idx="4">
                  <c:v>709.2</c:v>
                </c:pt>
                <c:pt idx="5">
                  <c:v>567</c:v>
                </c:pt>
                <c:pt idx="6">
                  <c:v>250.2</c:v>
                </c:pt>
                <c:pt idx="7">
                  <c:v>739.2</c:v>
                </c:pt>
                <c:pt idx="8">
                  <c:v>424</c:v>
                </c:pt>
                <c:pt idx="9">
                  <c:v>601.43999999999949</c:v>
                </c:pt>
                <c:pt idx="10">
                  <c:v>454.7</c:v>
                </c:pt>
                <c:pt idx="11">
                  <c:v>356.30099999999999</c:v>
                </c:pt>
                <c:pt idx="12">
                  <c:v>778.2</c:v>
                </c:pt>
                <c:pt idx="13">
                  <c:v>751.1</c:v>
                </c:pt>
                <c:pt idx="14">
                  <c:v>190.2</c:v>
                </c:pt>
                <c:pt idx="15">
                  <c:v>770.2</c:v>
                </c:pt>
                <c:pt idx="16">
                  <c:v>822.7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1-47F2-BA5E-C2AAA7FC0015}"/>
            </c:ext>
          </c:extLst>
        </c:ser>
        <c:ser>
          <c:idx val="1"/>
          <c:order val="1"/>
          <c:tx>
            <c:strRef>
              <c:f>'fig 13.1'!$C$3</c:f>
              <c:strCache>
                <c:ptCount val="1"/>
                <c:pt idx="0">
                  <c:v>Long-term incentives &amp; variable bonus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'fig 13.1'!$A$4:$A$20</c:f>
              <c:strCache>
                <c:ptCount val="17"/>
                <c:pt idx="0">
                  <c:v>Australia</c:v>
                </c:pt>
                <c:pt idx="1">
                  <c:v>Brazil</c:v>
                </c:pt>
                <c:pt idx="2">
                  <c:v>Canada</c:v>
                </c:pt>
                <c:pt idx="3">
                  <c:v>China (Hong Kong)</c:v>
                </c:pt>
                <c:pt idx="4">
                  <c:v>France</c:v>
                </c:pt>
                <c:pt idx="5">
                  <c:v>Germany</c:v>
                </c:pt>
                <c:pt idx="6">
                  <c:v>India</c:v>
                </c:pt>
                <c:pt idx="7">
                  <c:v>Italy</c:v>
                </c:pt>
                <c:pt idx="8">
                  <c:v>Japan</c:v>
                </c:pt>
                <c:pt idx="9">
                  <c:v>Mexico</c:v>
                </c:pt>
                <c:pt idx="10">
                  <c:v>Singapore</c:v>
                </c:pt>
                <c:pt idx="11">
                  <c:v>South Korea</c:v>
                </c:pt>
                <c:pt idx="12">
                  <c:v>Sweden</c:v>
                </c:pt>
                <c:pt idx="13">
                  <c:v>Switzerland</c:v>
                </c:pt>
                <c:pt idx="14">
                  <c:v>Taiwan</c:v>
                </c:pt>
                <c:pt idx="15">
                  <c:v>United Kingdom</c:v>
                </c:pt>
                <c:pt idx="16">
                  <c:v>United States</c:v>
                </c:pt>
              </c:strCache>
            </c:strRef>
          </c:cat>
          <c:val>
            <c:numRef>
              <c:f>'fig 13.1'!$C$4:$C$20</c:f>
              <c:numCache>
                <c:formatCode>0.0</c:formatCode>
                <c:ptCount val="17"/>
                <c:pt idx="0">
                  <c:v>212.3</c:v>
                </c:pt>
                <c:pt idx="1">
                  <c:v>305.60000000000002</c:v>
                </c:pt>
                <c:pt idx="2">
                  <c:v>545.20000000000005</c:v>
                </c:pt>
                <c:pt idx="3">
                  <c:v>182.4</c:v>
                </c:pt>
                <c:pt idx="4">
                  <c:v>492.9</c:v>
                </c:pt>
                <c:pt idx="5">
                  <c:v>614.29999999999995</c:v>
                </c:pt>
                <c:pt idx="6">
                  <c:v>40.700000000000003</c:v>
                </c:pt>
                <c:pt idx="7">
                  <c:v>398.1</c:v>
                </c:pt>
                <c:pt idx="8">
                  <c:v>119.6</c:v>
                </c:pt>
                <c:pt idx="9">
                  <c:v>400.96</c:v>
                </c:pt>
                <c:pt idx="10">
                  <c:v>578.6</c:v>
                </c:pt>
                <c:pt idx="11">
                  <c:v>227.79899999999998</c:v>
                </c:pt>
                <c:pt idx="12">
                  <c:v>170.8</c:v>
                </c:pt>
                <c:pt idx="13">
                  <c:v>639.79999999999995</c:v>
                </c:pt>
                <c:pt idx="14">
                  <c:v>60</c:v>
                </c:pt>
                <c:pt idx="15">
                  <c:v>414.7</c:v>
                </c:pt>
                <c:pt idx="16">
                  <c:v>1342.3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1-47F2-BA5E-C2AAA7FC0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810496"/>
        <c:axId val="120820480"/>
        <c:axId val="0"/>
      </c:bar3DChart>
      <c:catAx>
        <c:axId val="12081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it-IT"/>
          </a:p>
        </c:txPr>
        <c:crossAx val="120820480"/>
        <c:crosses val="autoZero"/>
        <c:auto val="1"/>
        <c:lblAlgn val="ctr"/>
        <c:lblOffset val="100"/>
        <c:noMultiLvlLbl val="0"/>
      </c:catAx>
      <c:valAx>
        <c:axId val="12082048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20810496"/>
        <c:crosses val="autoZero"/>
        <c:crossBetween val="between"/>
      </c:valAx>
    </c:plotArea>
    <c:plotVisOnly val="1"/>
    <c:dispBlanksAs val="gap"/>
    <c:showDLblsOverMax val="0"/>
  </c:chart>
  <c:spPr>
    <a:solidFill>
      <a:srgbClr val="ECFB8F"/>
    </a:solidFill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76288"/>
            <a:ext cx="5113337" cy="383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10510" y="4860473"/>
            <a:ext cx="5678280" cy="4603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9843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8007" y="0"/>
            <a:ext cx="3079843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722560"/>
            <a:ext cx="3079843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8007" y="9722560"/>
            <a:ext cx="3079843" cy="51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Lucida Sans Unicode" charset="0"/>
              </a:defRPr>
            </a:lvl1pPr>
          </a:lstStyle>
          <a:p>
            <a:pPr>
              <a:defRPr/>
            </a:pPr>
            <a:fld id="{1CE48B24-3660-43BC-AF6E-1CC32F56C3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6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1CE48B24-3660-43BC-AF6E-1CC32F56C3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86E49A2A-32CB-4472-A1C4-D56DCD7E6B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E6B4A6-DC1C-4412-829C-87A85566DD8D}" type="slidenum">
              <a:rPr lang="it-IT" altLang="it-IT"/>
              <a:pPr eaLnBrk="1" hangingPunct="1"/>
              <a:t>17</a:t>
            </a:fld>
            <a:endParaRPr lang="it-IT" altLang="it-IT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AA2DBBC4-A020-4753-870F-D0026D794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4F1E9EF7-9A98-4B2E-BE5C-5E9747E94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4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0678016-6FE2-4A87-AA80-F364D25D0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AA2148D-AF1E-4B8F-92EF-2404CAC0EB88}" type="slidenum">
              <a:rPr lang="it-IT" altLang="it-IT"/>
              <a:pPr eaLnBrk="1" hangingPunct="1"/>
              <a:t>18</a:t>
            </a:fld>
            <a:endParaRPr lang="it-IT" altLang="it-IT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E348EB0-3F7A-42D8-8C1C-20A5A8189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0688D97A-FBDF-405E-A59F-71952A301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76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338E519-A1A1-4DFA-96BD-C0FD5224E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8C9528-F2D8-4471-B799-C888A275EE7B}" type="slidenum">
              <a:rPr lang="it-IT" altLang="it-IT"/>
              <a:pPr eaLnBrk="1" hangingPunct="1"/>
              <a:t>19</a:t>
            </a:fld>
            <a:endParaRPr lang="it-IT" altLang="it-IT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8974CE8B-1A31-46BE-B072-35C4940093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3DA03C4D-98CC-4BEB-9305-6E401390B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39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AC75F722-0D89-40DB-90C9-D1C351859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58DBA9-EC50-4546-89C9-409F44395048}" type="slidenum">
              <a:rPr lang="it-IT" altLang="it-IT"/>
              <a:pPr eaLnBrk="1" hangingPunct="1"/>
              <a:t>20</a:t>
            </a:fld>
            <a:endParaRPr lang="it-IT" altLang="it-IT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4C45B9F-471A-4FA3-962D-3697D856EE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3CDB83D-EAD5-4ACD-A1E6-029630E29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9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46CA472-F035-459E-A0F9-ABB0AA1350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7187E0-A194-4FBA-AFAC-0A2C7AA7829A}" type="slidenum">
              <a:rPr lang="it-IT" altLang="it-IT"/>
              <a:pPr eaLnBrk="1" hangingPunct="1"/>
              <a:t>23</a:t>
            </a:fld>
            <a:endParaRPr lang="it-IT" altLang="it-IT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DB52B11-E173-4130-9348-12619973E2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0F6E8088-E81B-4222-B992-5446BABF2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8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6A4AA43-B472-4A45-A736-64EBBB334E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3B39BB-2DF4-4AFE-9E60-C3AC27F052FA}" type="slidenum">
              <a:rPr lang="it-IT" altLang="it-IT"/>
              <a:pPr eaLnBrk="1" hangingPunct="1"/>
              <a:t>2</a:t>
            </a:fld>
            <a:endParaRPr lang="it-IT" altLang="it-IT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D943BCC-F9B2-4294-BCE7-C90EE02327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E5D7190-183A-4DE6-B2D2-F92E919B90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81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AAC3A44-95B2-4838-98F3-92B0CB2997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FA0E31-AB13-4062-9194-D48EA4EDF4D2}" type="slidenum">
              <a:rPr lang="it-IT" altLang="it-IT"/>
              <a:pPr eaLnBrk="1" hangingPunct="1"/>
              <a:t>3</a:t>
            </a:fld>
            <a:endParaRPr lang="it-IT" altLang="it-IT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E56E0C2-68FB-41EB-801F-4B3B5430F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157BCB6-0947-4A66-AB0C-1165F299F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0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247E07A-4E1F-4707-987B-E439A744B2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A5C007-E085-4740-BEF0-EC6C75E9F98A}" type="slidenum">
              <a:rPr lang="it-IT" altLang="it-IT"/>
              <a:pPr eaLnBrk="1" hangingPunct="1"/>
              <a:t>4</a:t>
            </a:fld>
            <a:endParaRPr lang="it-IT" altLang="it-IT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F44632E-92DF-4477-B98C-5B5209A9FC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F30976-BE34-459B-928F-2225244CC4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68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008EE6B-EBC3-482E-B28B-BC342B8C1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56DD-17E7-4E20-87AC-33CFE5A55B26}" type="slidenum">
              <a:rPr lang="it-IT" altLang="it-IT"/>
              <a:pPr eaLnBrk="1" hangingPunct="1"/>
              <a:t>5</a:t>
            </a:fld>
            <a:endParaRPr lang="it-IT" altLang="it-IT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B2A89533-9F20-4842-B474-9F170F3FCF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CFC43D4-BADC-4F94-829C-4A7AFB7877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25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9449CBB-EC76-4EDE-BAB9-A973AD295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9B384C-5763-47BF-8C4F-B423C2660387}" type="slidenum">
              <a:rPr lang="it-IT" altLang="it-IT"/>
              <a:pPr eaLnBrk="1" hangingPunct="1"/>
              <a:t>7</a:t>
            </a:fld>
            <a:endParaRPr lang="it-IT" altLang="it-IT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758B0C4-1BCA-4B3D-AA29-809C075F0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7475A15-371A-40BC-9A0B-201D640039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706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B992658D-9106-4771-91AB-F2C4C4C999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9EEE94-DED8-4FBD-9DAE-B61C431F230B}" type="slidenum">
              <a:rPr lang="it-IT" altLang="it-IT"/>
              <a:pPr eaLnBrk="1" hangingPunct="1"/>
              <a:t>14</a:t>
            </a:fld>
            <a:endParaRPr lang="it-IT" altLang="it-IT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0B5B368-D948-4BB4-A769-BEB8D563F0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54F5D4B-59E4-4BA6-8338-60EDB251B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28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69CA261-0F05-41C5-B2E0-CB262797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A19EE-6D6A-4EC5-8F73-FE3205A4EFAC}" type="slidenum">
              <a:rPr lang="it-IT" altLang="it-IT"/>
              <a:pPr eaLnBrk="1" hangingPunct="1"/>
              <a:t>15</a:t>
            </a:fld>
            <a:endParaRPr lang="it-IT" altLang="it-IT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36E5D51-8C99-45E1-B5B9-5FDD368986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E6A96CC-7568-4B75-A5F1-F2F3B8561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72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694B1EE-9E0C-442B-BF60-4D03A14E4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A09576-EF6A-487D-9C5D-C89988E92F88}" type="slidenum">
              <a:rPr lang="it-IT" altLang="it-IT"/>
              <a:pPr eaLnBrk="1" hangingPunct="1"/>
              <a:t>16</a:t>
            </a:fld>
            <a:endParaRPr lang="it-IT" altLang="it-IT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ED79CA9-CC7F-4E18-B9C2-A906AF95A7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3722D949-E228-4B14-82BC-869D61E21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it-IT" altLang="it-I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 dirty="0"/>
          </a:p>
        </p:txBody>
      </p:sp>
      <p:sp>
        <p:nvSpPr>
          <p:cNvPr id="30" name="Text Box 2065"/>
          <p:cNvSpPr txBox="1">
            <a:spLocks noChangeArrowheads="1"/>
          </p:cNvSpPr>
          <p:nvPr userDrawn="1"/>
        </p:nvSpPr>
        <p:spPr bwMode="auto">
          <a:xfrm>
            <a:off x="92075" y="6553200"/>
            <a:ext cx="1812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McGraw-Hill/Irwin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1" name="Text Box 2066"/>
          <p:cNvSpPr txBox="1">
            <a:spLocks noChangeArrowheads="1"/>
          </p:cNvSpPr>
          <p:nvPr userDrawn="1"/>
        </p:nvSpPr>
        <p:spPr bwMode="auto">
          <a:xfrm>
            <a:off x="3397250" y="6537325"/>
            <a:ext cx="573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14400"/>
            <a:r>
              <a:rPr lang="en-US" sz="1000" b="1" i="1">
                <a:solidFill>
                  <a:schemeClr val="bg1"/>
                </a:solidFill>
                <a:latin typeface="Times New Roman" pitchFamily="18" charset="0"/>
                <a:ea typeface="ＭＳ Ｐゴシック"/>
                <a:cs typeface="ＭＳ Ｐゴシック"/>
              </a:rPr>
              <a:t>        Copyright © 2013 by The McGraw-Hill Companies, Inc. All rights reserved.</a:t>
            </a:r>
            <a:endParaRPr lang="en-US" sz="10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11/28/2017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11/28/2017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bo.it/docenti/emilio.tomasin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33400" y="3436519"/>
            <a:ext cx="1447800" cy="135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8800" dirty="0">
                <a:solidFill>
                  <a:srgbClr val="0B5B7F"/>
                </a:solidFill>
              </a:rPr>
              <a:t> </a:t>
            </a:r>
            <a:r>
              <a:rPr lang="en-GB" sz="6600" dirty="0">
                <a:solidFill>
                  <a:srgbClr val="0B5B7F"/>
                </a:solidFill>
              </a:rPr>
              <a:t>21</a:t>
            </a:r>
            <a:endParaRPr lang="en-GB" sz="6600" dirty="0">
              <a:solidFill>
                <a:srgbClr val="0A5374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38400" y="4419600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>
                <a:hlinkClick r:id="rId3"/>
              </a:rPr>
              <a:t>http://www.unibo.it/docenti/</a:t>
            </a:r>
            <a:r>
              <a:rPr lang="it-IT" b="1" dirty="0" err="1">
                <a:hlinkClick r:id="rId3"/>
              </a:rPr>
              <a:t>emilio.tomasini</a:t>
            </a:r>
            <a:r>
              <a:rPr lang="it-IT" b="1" dirty="0"/>
              <a:t> </a:t>
            </a:r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636419"/>
            <a:ext cx="593227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BC783260-8B58-4E01-8C31-60C8DABD97C0}"/>
              </a:ext>
            </a:extLst>
          </p:cNvPr>
          <p:cNvSpPr txBox="1">
            <a:spLocks noChangeArrowheads="1"/>
          </p:cNvSpPr>
          <p:nvPr/>
        </p:nvSpPr>
        <p:spPr>
          <a:xfrm>
            <a:off x="1905000" y="685800"/>
            <a:ext cx="6400800" cy="1447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auto">
              <a:spcAft>
                <a:spcPts val="0"/>
              </a:spcAft>
            </a:pPr>
            <a:r>
              <a:rPr lang="it-IT" altLang="it-IT" sz="4800" dirty="0"/>
              <a:t>PROBLEMI DI AGENZIA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>
            <a:extLst>
              <a:ext uri="{FF2B5EF4-FFF2-40B4-BE49-F238E27FC236}">
                <a16:creationId xmlns:a16="http://schemas.microsoft.com/office/drawing/2014/main" id="{6E1009F9-2246-4291-8887-0258E759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Incentivi ai manager</a:t>
            </a:r>
          </a:p>
        </p:txBody>
      </p:sp>
      <p:sp>
        <p:nvSpPr>
          <p:cNvPr id="20483" name="Segnaposto contenuto 2">
            <a:extLst>
              <a:ext uri="{FF2B5EF4-FFF2-40B4-BE49-F238E27FC236}">
                <a16:creationId xmlns:a16="http://schemas.microsoft.com/office/drawing/2014/main" id="{4265BC89-AB50-4B2C-85EF-F363FB3FC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it-IT" altLang="it-IT" dirty="0"/>
              <a:t>Il risultato dei manager dipende anche da fattori che sono al di fuori del loro controllo</a:t>
            </a:r>
          </a:p>
          <a:p>
            <a:r>
              <a:rPr lang="it-IT" altLang="it-IT" dirty="0"/>
              <a:t>COMPROMESSO: Le imprese legano le remunerazioni alle performance ma le fluttuazioni di valore dell’impresa vengono suddivise con gli azionisti. Infatti questi ultimi sopportano parte dei costi di agenzia e i manager sopportano remunerazioni che non sono legate a fattori sotto il loro controllo.</a:t>
            </a:r>
          </a:p>
        </p:txBody>
      </p:sp>
    </p:spTree>
    <p:extLst>
      <p:ext uri="{BB962C8B-B14F-4D97-AF65-F5344CB8AC3E}">
        <p14:creationId xmlns:p14="http://schemas.microsoft.com/office/powerpoint/2010/main" val="6696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>
            <a:extLst>
              <a:ext uri="{FF2B5EF4-FFF2-40B4-BE49-F238E27FC236}">
                <a16:creationId xmlns:a16="http://schemas.microsoft.com/office/drawing/2014/main" id="{FFFD8B53-B54A-463B-B779-9749A9AF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Tre forme di remunerazione per i </a:t>
            </a:r>
            <a:r>
              <a:rPr lang="it-IT" altLang="it-IT" dirty="0" err="1"/>
              <a:t>managers</a:t>
            </a:r>
            <a:endParaRPr lang="it-IT" altLang="it-IT" dirty="0"/>
          </a:p>
        </p:txBody>
      </p:sp>
      <p:sp>
        <p:nvSpPr>
          <p:cNvPr id="21507" name="Segnaposto contenuto 2">
            <a:extLst>
              <a:ext uri="{FF2B5EF4-FFF2-40B4-BE49-F238E27FC236}">
                <a16:creationId xmlns:a16="http://schemas.microsoft.com/office/drawing/2014/main" id="{4618E61A-079A-4F51-925C-7CCC0DD41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 dirty="0"/>
              <a:t>STOCK OPTION ( diritto non obbligo di comprare)</a:t>
            </a:r>
          </a:p>
          <a:p>
            <a:pPr>
              <a:buFont typeface="Wingdings" panose="05000000000000000000" pitchFamily="2" charset="2"/>
              <a:buNone/>
            </a:pPr>
            <a:endParaRPr lang="it-IT" altLang="it-IT" dirty="0"/>
          </a:p>
          <a:p>
            <a:r>
              <a:rPr lang="it-IT" altLang="it-IT" dirty="0"/>
              <a:t>AZIONI VINCOLATE per un periodo di tempo</a:t>
            </a:r>
          </a:p>
          <a:p>
            <a:pPr>
              <a:buFont typeface="Wingdings" panose="05000000000000000000" pitchFamily="2" charset="2"/>
              <a:buNone/>
            </a:pPr>
            <a:endParaRPr lang="it-IT" altLang="it-IT" dirty="0"/>
          </a:p>
          <a:p>
            <a:r>
              <a:rPr lang="it-IT" altLang="it-IT" dirty="0"/>
              <a:t>PREMI IN AZIONI invece di denaro</a:t>
            </a:r>
          </a:p>
        </p:txBody>
      </p:sp>
    </p:spTree>
    <p:extLst>
      <p:ext uri="{BB962C8B-B14F-4D97-AF65-F5344CB8AC3E}">
        <p14:creationId xmlns:p14="http://schemas.microsoft.com/office/powerpoint/2010/main" val="246051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>
            <a:extLst>
              <a:ext uri="{FF2B5EF4-FFF2-40B4-BE49-F238E27FC236}">
                <a16:creationId xmlns:a16="http://schemas.microsoft.com/office/drawing/2014/main" id="{F85210D8-3355-4AE3-AEF6-DB0B4BA44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Le stock option hanno 4 limiti:</a:t>
            </a:r>
          </a:p>
        </p:txBody>
      </p:sp>
      <p:sp>
        <p:nvSpPr>
          <p:cNvPr id="22531" name="Segnaposto contenuto 2">
            <a:extLst>
              <a:ext uri="{FF2B5EF4-FFF2-40B4-BE49-F238E27FC236}">
                <a16:creationId xmlns:a16="http://schemas.microsoft.com/office/drawing/2014/main" id="{3F286EF7-3267-48A8-BBE8-39689DE3C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dirty="0"/>
              <a:t>Non sarebbe meglio che le performance dei manager fossero misurate su una performance relativa rispetto alle imprese concorrenti o al livello dei prezzi del settore ? Che senso ha essere influenzati dall’andamento generale dell’economia  e della Borsa?</a:t>
            </a:r>
          </a:p>
          <a:p>
            <a:r>
              <a:rPr lang="it-IT" altLang="it-IT" dirty="0"/>
              <a:t>I tassi di rendimento riflettono il modo in cui le performance aziendali soddisfano tali aspettative</a:t>
            </a:r>
          </a:p>
          <a:p>
            <a:r>
              <a:rPr lang="it-IT" altLang="it-IT" dirty="0"/>
              <a:t>Incentivi sugli utili =&gt; tentazione di manipolare il bilancio</a:t>
            </a:r>
          </a:p>
          <a:p>
            <a:r>
              <a:rPr lang="it-IT" altLang="it-IT" dirty="0"/>
              <a:t>Alcuni piani di remunerazione incoraggiano un’eccessiva assunzione di rischio: ad esempio se i prezzi delle azioni crollano le opzioni valgono zero e i manager possono tentare il tutto per tutto perché tanto hanno già perso in partenza</a:t>
            </a:r>
          </a:p>
          <a:p>
            <a:pPr marL="0" indent="0">
              <a:buNone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167727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contenuto 2">
            <a:extLst>
              <a:ext uri="{FF2B5EF4-FFF2-40B4-BE49-F238E27FC236}">
                <a16:creationId xmlns:a16="http://schemas.microsoft.com/office/drawing/2014/main" id="{0016EA61-7655-458A-B34C-C00501A47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2000" dirty="0"/>
              <a:t>Gli azionisti vogliono che si investa in progetti a VAN positivo, vogliono che si investa solo se il tasso di rendimento è maggiore del costo opportunità del capitale. In breve non dobbiamo dimenticare nella valutazione dei progetti di investimento IL COSTO DEL CAPITALE</a:t>
            </a:r>
          </a:p>
          <a:p>
            <a:pPr marL="0" indent="0">
              <a:buNone/>
            </a:pPr>
            <a:endParaRPr lang="it-IT" altLang="it-IT" sz="2000" dirty="0"/>
          </a:p>
          <a:p>
            <a:r>
              <a:rPr lang="it-IT" altLang="it-IT" sz="2000" b="1" dirty="0"/>
              <a:t>Il ROI è il rapporto tra reddito operativo dopo le imposte </a:t>
            </a:r>
            <a:r>
              <a:rPr lang="it-IT" altLang="it-IT" sz="2000" b="1" dirty="0" err="1"/>
              <a:t>ebit</a:t>
            </a:r>
            <a:r>
              <a:rPr lang="it-IT" altLang="it-IT" sz="2000" b="1" dirty="0"/>
              <a:t>*(1-t) e il valore contabile delle attività al netto degli ammortamenti (incluso il CCN). </a:t>
            </a:r>
            <a:r>
              <a:rPr lang="it-IT" altLang="it-IT" sz="2000" dirty="0"/>
              <a:t>Ci sono diverse definizioni di ROI ovvero come ROC (</a:t>
            </a:r>
            <a:r>
              <a:rPr lang="it-IT" altLang="it-IT" sz="2000" dirty="0" err="1"/>
              <a:t>return</a:t>
            </a:r>
            <a:r>
              <a:rPr lang="it-IT" altLang="it-IT" sz="2000" dirty="0"/>
              <a:t> on capital) o ROA (</a:t>
            </a:r>
            <a:r>
              <a:rPr lang="it-IT" altLang="it-IT" sz="2000" dirty="0" err="1"/>
              <a:t>return</a:t>
            </a:r>
            <a:r>
              <a:rPr lang="it-IT" altLang="it-IT" sz="2000" dirty="0"/>
              <a:t> on </a:t>
            </a:r>
            <a:r>
              <a:rPr lang="it-IT" altLang="it-IT" sz="2000" dirty="0" err="1"/>
              <a:t>assets</a:t>
            </a:r>
            <a:r>
              <a:rPr lang="it-IT" altLang="it-IT" sz="2000" dirty="0"/>
              <a:t>) e non vi è definizione universalmente accettata (verificare se CCN dentro o fuori il calcolo)</a:t>
            </a:r>
            <a:endParaRPr lang="it-IT" altLang="it-IT" sz="2000" b="1" dirty="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CD61CD7-674A-4591-ABD0-40F4E8B8A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dirty="0"/>
              <a:t>ROI = RETURN ON INVESTMENTS</a:t>
            </a:r>
          </a:p>
        </p:txBody>
      </p:sp>
    </p:spTree>
    <p:extLst>
      <p:ext uri="{BB962C8B-B14F-4D97-AF65-F5344CB8AC3E}">
        <p14:creationId xmlns:p14="http://schemas.microsoft.com/office/powerpoint/2010/main" val="362604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78F4EB29-72F8-46A7-B9E3-A24B653AD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2600" kern="1200" dirty="0" err="1"/>
              <a:t>Roi</a:t>
            </a:r>
            <a:r>
              <a:rPr lang="it-IT" sz="2600" kern="1200" dirty="0"/>
              <a:t> </a:t>
            </a:r>
            <a:r>
              <a:rPr lang="it-IT" sz="2600" dirty="0"/>
              <a:t>ed EVA sono t</a:t>
            </a:r>
            <a:r>
              <a:rPr lang="it-IT" sz="2600" kern="1200" dirty="0"/>
              <a:t>ecniche per superare gli errori in fase di misura contabile della performance: possono essere manovrate</a:t>
            </a:r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2600" kern="1200" dirty="0"/>
              <a:t>Nella valutazione della performance, l’EVA attribuisce enfasi ad un’analisi VAN rispetto ai parametri di natura contabile.</a:t>
            </a:r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2600" kern="1200" dirty="0"/>
              <a:t>L’EVA è maggiormente incentrato sul lungo termine perché considera il costo del capitale rispetto alle decisioni di breve periodo legate all’utile contabile che non tengono conto del costo del capitale.</a:t>
            </a:r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2600" b="1" kern="1200" dirty="0"/>
              <a:t>L’</a:t>
            </a:r>
            <a:r>
              <a:rPr lang="it-IT" sz="2600" b="1" dirty="0"/>
              <a:t>EVA quindi p</a:t>
            </a:r>
            <a:r>
              <a:rPr lang="it-IT" sz="2600" b="1" kern="1200" dirty="0"/>
              <a:t>ersegue più da vicino il valore dell’impresa per gli azionisti rispetto alle misure contabili (</a:t>
            </a:r>
            <a:r>
              <a:rPr lang="it-IT" sz="2600" b="1" u="sng" kern="1200" dirty="0"/>
              <a:t>nel conto economico dei ragionieri non viene considerato il costo del capitale</a:t>
            </a:r>
            <a:r>
              <a:rPr lang="it-IT" sz="2600" b="1" kern="1200" dirty="0"/>
              <a:t>)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0A3A8E9-FAEF-4F2B-808D-A843AB9023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Reddito residuo ed EVA</a:t>
            </a:r>
          </a:p>
        </p:txBody>
      </p:sp>
    </p:spTree>
    <p:extLst>
      <p:ext uri="{BB962C8B-B14F-4D97-AF65-F5344CB8AC3E}">
        <p14:creationId xmlns:p14="http://schemas.microsoft.com/office/powerpoint/2010/main" val="18466013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3E1B3B7-72F3-4FE6-BCFF-65C8283494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Reddito residuo ed EVA</a:t>
            </a:r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F9FCDE05-5C75-41A5-BE2A-5312C30E2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4038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Conto economico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Vendite	           550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Conto del venduto 	275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Spese di vendita, generali e amministrative	             75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		           200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Imposte al 35%	  70</a:t>
            </a:r>
          </a:p>
          <a:p>
            <a:pPr>
              <a:spcBef>
                <a:spcPct val="50000"/>
              </a:spcBef>
            </a:pPr>
            <a:r>
              <a:rPr lang="it-IT" altLang="it-IT" sz="2400" dirty="0">
                <a:latin typeface="Times New Roman" panose="02020603050405020304" pitchFamily="18" charset="0"/>
              </a:rPr>
              <a:t>Reddito netto   	€130</a:t>
            </a:r>
          </a:p>
          <a:p>
            <a:pPr>
              <a:spcBef>
                <a:spcPct val="50000"/>
              </a:spcBef>
            </a:pPr>
            <a:endParaRPr lang="it-IT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6CE364D8-BA45-4443-9066-74C6D454B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057400"/>
            <a:ext cx="4495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Attività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Capitale circolante netto	  80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Proprietà,impianti, attrezz.      1170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Meno ammortamenti	              360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Investimento netto                    810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Altre attività                            110</a:t>
            </a:r>
          </a:p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Totale attività   	        €1.000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7C828BA7-2B53-4469-B6E7-7790A3AAD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33354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dirty="0">
                <a:latin typeface="Times New Roman" panose="02020603050405020304" pitchFamily="18" charset="0"/>
              </a:rPr>
              <a:t>Impianto di Quayle City (€ </a:t>
            </a:r>
            <a:r>
              <a:rPr lang="it-IT" altLang="it-IT" sz="2800" dirty="0" err="1">
                <a:latin typeface="Times New Roman" panose="02020603050405020304" pitchFamily="18" charset="0"/>
              </a:rPr>
              <a:t>mil</a:t>
            </a:r>
            <a:r>
              <a:rPr lang="it-IT" altLang="it-IT" sz="2800" dirty="0">
                <a:latin typeface="Times New Roman" panose="02020603050405020304" pitchFamily="18" charset="0"/>
              </a:rPr>
              <a:t>)</a:t>
            </a: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69CCABA0-E37C-4827-B169-789D4C0E93D0}"/>
              </a:ext>
            </a:extLst>
          </p:cNvPr>
          <p:cNvCxnSpPr/>
          <p:nvPr/>
        </p:nvCxnSpPr>
        <p:spPr bwMode="auto">
          <a:xfrm>
            <a:off x="838200" y="2514600"/>
            <a:ext cx="807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17494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831E8251-F83C-4BB8-A6E8-771FB1AE3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Reddito residuo ed EVA</a:t>
            </a:r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id="{C97E446A-8D85-43EB-8E33-D2C56918E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830513"/>
            <a:ext cx="884238" cy="158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id="{E4D59B3B-C854-469A-AFB9-690827935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570163"/>
            <a:ext cx="6096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Times New Roman" panose="02020603050405020304" pitchFamily="18" charset="0"/>
              </a:rPr>
              <a:t>  13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10A6D10B-EE97-4CE7-B34F-A5EBBEFB3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570163"/>
            <a:ext cx="3048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Times New Roman" panose="02020603050405020304" pitchFamily="18" charset="0"/>
              </a:rPr>
              <a:t>0,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5" name="Rectangle 6">
            <a:extLst>
              <a:ext uri="{FF2B5EF4-FFF2-40B4-BE49-F238E27FC236}">
                <a16:creationId xmlns:a16="http://schemas.microsoft.com/office/drawing/2014/main" id="{1308F0BE-9BEA-4ADD-94AA-C0FA04A86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971800"/>
            <a:ext cx="9144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Times New Roman" panose="02020603050405020304" pitchFamily="18" charset="0"/>
              </a:rPr>
              <a:t>1.000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6" name="Rectangle 7">
            <a:extLst>
              <a:ext uri="{FF2B5EF4-FFF2-40B4-BE49-F238E27FC236}">
                <a16:creationId xmlns:a16="http://schemas.microsoft.com/office/drawing/2014/main" id="{7A875E1B-C9C1-4BF1-BE5A-9EE50B9B8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7438" y="2314575"/>
            <a:ext cx="7969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Times New Roman" panose="02020603050405020304" pitchFamily="18" charset="0"/>
              </a:rPr>
              <a:t>130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002DB203-B9DB-4FE5-AE72-A28BDA393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2522538"/>
            <a:ext cx="4810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8" name="Rectangle 9">
            <a:extLst>
              <a:ext uri="{FF2B5EF4-FFF2-40B4-BE49-F238E27FC236}">
                <a16:creationId xmlns:a16="http://schemas.microsoft.com/office/drawing/2014/main" id="{0CCE3195-C309-4B71-BAD5-1251613A7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6413" y="2522538"/>
            <a:ext cx="4810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59" name="Rectangle 10">
            <a:extLst>
              <a:ext uri="{FF2B5EF4-FFF2-40B4-BE49-F238E27FC236}">
                <a16:creationId xmlns:a16="http://schemas.microsoft.com/office/drawing/2014/main" id="{7A74F6EC-4D45-4C88-BA17-8EB5A03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70163"/>
            <a:ext cx="8667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200" i="1">
                <a:solidFill>
                  <a:srgbClr val="000000"/>
                </a:solidFill>
                <a:latin typeface="Times New Roman" panose="02020603050405020304" pitchFamily="18" charset="0"/>
              </a:rPr>
              <a:t>ROI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060" name="Text Box 11">
            <a:extLst>
              <a:ext uri="{FF2B5EF4-FFF2-40B4-BE49-F238E27FC236}">
                <a16:creationId xmlns:a16="http://schemas.microsoft.com/office/drawing/2014/main" id="{66009C39-24FE-48D4-B4B0-6BB89E540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5760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3200">
                <a:solidFill>
                  <a:schemeClr val="accent2"/>
                </a:solidFill>
                <a:latin typeface="Times New Roman" panose="02020603050405020304" pitchFamily="18" charset="0"/>
              </a:rPr>
              <a:t>Dato  un costo del capitale = 10%</a:t>
            </a:r>
          </a:p>
        </p:txBody>
      </p:sp>
      <p:graphicFrame>
        <p:nvGraphicFramePr>
          <p:cNvPr id="2050" name="Object 2">
            <a:extLst>
              <a:ext uri="{FF2B5EF4-FFF2-40B4-BE49-F238E27FC236}">
                <a16:creationId xmlns:a16="http://schemas.microsoft.com/office/drawing/2014/main" id="{C1C295C0-1C3B-4242-9E53-D9B652B5B2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800600"/>
          <a:ext cx="74676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00" name="Equation" r:id="rId4" imgW="888840" imgH="114120" progId="Equation.3">
                  <p:embed/>
                </p:oleObj>
              </mc:Choice>
              <mc:Fallback>
                <p:oleObj name="Equation" r:id="rId4" imgW="888840" imgH="114120" progId="Equation.3">
                  <p:embed/>
                  <p:pic>
                    <p:nvPicPr>
                      <p:cNvPr id="2050" name="Object 2">
                        <a:extLst>
                          <a:ext uri="{FF2B5EF4-FFF2-40B4-BE49-F238E27FC236}">
                            <a16:creationId xmlns:a16="http://schemas.microsoft.com/office/drawing/2014/main" id="{C1C295C0-1C3B-4242-9E53-D9B652B5B2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00600"/>
                        <a:ext cx="7467600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5">
            <a:extLst>
              <a:ext uri="{FF2B5EF4-FFF2-40B4-BE49-F238E27FC236}">
                <a16:creationId xmlns:a16="http://schemas.microsoft.com/office/drawing/2014/main" id="{E546C1E5-B0C2-44A5-A70A-378817C11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40682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dirty="0">
                <a:latin typeface="Times New Roman" panose="02020603050405020304" pitchFamily="18" charset="0"/>
              </a:rPr>
              <a:t>Impianto di Quayle City (€ </a:t>
            </a:r>
            <a:r>
              <a:rPr lang="it-IT" altLang="it-IT" sz="2800" dirty="0" err="1">
                <a:latin typeface="Times New Roman" panose="02020603050405020304" pitchFamily="18" charset="0"/>
              </a:rPr>
              <a:t>mil</a:t>
            </a:r>
            <a:r>
              <a:rPr lang="it-IT" altLang="it-IT" sz="28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723199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CE9EE59-D213-40D1-B4AE-7250034AC2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Reddito residuo ed EVA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0A15F033-DC5B-46BA-B293-75F26DE6C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31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b="1" dirty="0">
                <a:latin typeface="Times New Roman" panose="02020603050405020304" pitchFamily="18" charset="0"/>
              </a:rPr>
              <a:t>Reddito residuo o EVA</a:t>
            </a:r>
            <a:r>
              <a:rPr lang="it-IT" altLang="it-IT" sz="2800" dirty="0">
                <a:latin typeface="Times New Roman" panose="02020603050405020304" pitchFamily="18" charset="0"/>
              </a:rPr>
              <a:t> = Ritorno netto in dollari dopo aver dedotto il costo del capitale. L’EVA  permette di comprendere che ogni attività ha un costo di opportunità.</a:t>
            </a:r>
          </a:p>
        </p:txBody>
      </p:sp>
      <p:sp>
        <p:nvSpPr>
          <p:cNvPr id="27652" name="Rectangle 7">
            <a:extLst>
              <a:ext uri="{FF2B5EF4-FFF2-40B4-BE49-F238E27FC236}">
                <a16:creationId xmlns:a16="http://schemas.microsoft.com/office/drawing/2014/main" id="{16515C53-C142-4504-90FB-4BAB602B0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25" y="4495800"/>
            <a:ext cx="920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3" name="Rectangle 9">
            <a:extLst>
              <a:ext uri="{FF2B5EF4-FFF2-40B4-BE49-F238E27FC236}">
                <a16:creationId xmlns:a16="http://schemas.microsoft.com/office/drawing/2014/main" id="{39CC3EF9-E730-4159-8EBE-FA6056B26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0338" y="4554538"/>
            <a:ext cx="5070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>
                <a:solidFill>
                  <a:srgbClr val="000000"/>
                </a:solidFill>
                <a:latin typeface="Times New Roman" panose="02020603050405020304" pitchFamily="18" charset="0"/>
              </a:rPr>
              <a:t>[Costo</a:t>
            </a: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del capitale </a:t>
            </a: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investimento]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4" name="Rectangle 12">
            <a:extLst>
              <a:ext uri="{FF2B5EF4-FFF2-40B4-BE49-F238E27FC236}">
                <a16:creationId xmlns:a16="http://schemas.microsoft.com/office/drawing/2014/main" id="{CEC9DC29-830B-4F75-9E89-645A324B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4572000"/>
            <a:ext cx="30654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Reddito conseguito -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5" name="Rectangle 14">
            <a:extLst>
              <a:ext uri="{FF2B5EF4-FFF2-40B4-BE49-F238E27FC236}">
                <a16:creationId xmlns:a16="http://schemas.microsoft.com/office/drawing/2014/main" id="{1EFA390D-CD37-44E9-BC04-FE4AA3C8D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3951288"/>
            <a:ext cx="27686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Reddito desiderato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6" name="Rectangle 15">
            <a:extLst>
              <a:ext uri="{FF2B5EF4-FFF2-40B4-BE49-F238E27FC236}">
                <a16:creationId xmlns:a16="http://schemas.microsoft.com/office/drawing/2014/main" id="{AE3EBEA1-059B-4F44-9AB2-D2D3B4CC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613" y="3951288"/>
            <a:ext cx="20843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conseguito  -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7" name="Rectangle 16">
            <a:extLst>
              <a:ext uri="{FF2B5EF4-FFF2-40B4-BE49-F238E27FC236}">
                <a16:creationId xmlns:a16="http://schemas.microsoft.com/office/drawing/2014/main" id="{D07B68EC-69EC-4D8F-BF21-27DA54F50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3962400"/>
            <a:ext cx="11652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Reddito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8" name="Rectangle 17">
            <a:extLst>
              <a:ext uri="{FF2B5EF4-FFF2-40B4-BE49-F238E27FC236}">
                <a16:creationId xmlns:a16="http://schemas.microsoft.com/office/drawing/2014/main" id="{E9B7385D-316F-4426-B8F8-6DC895D8F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350" y="3973513"/>
            <a:ext cx="7175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59" name="Rectangle 18">
            <a:extLst>
              <a:ext uri="{FF2B5EF4-FFF2-40B4-BE49-F238E27FC236}">
                <a16:creationId xmlns:a16="http://schemas.microsoft.com/office/drawing/2014/main" id="{051DB06B-4777-447D-A7DF-DC2B572B3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3422650"/>
            <a:ext cx="88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60" name="Rectangle 19">
            <a:extLst>
              <a:ext uri="{FF2B5EF4-FFF2-40B4-BE49-F238E27FC236}">
                <a16:creationId xmlns:a16="http://schemas.microsoft.com/office/drawing/2014/main" id="{E183FCBA-9071-4880-BCEB-F1861F8D51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3243" y="3429000"/>
            <a:ext cx="23399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Reddito residuo</a:t>
            </a:r>
            <a:endParaRPr lang="it-IT" altLang="it-IT" sz="2800" dirty="0">
              <a:latin typeface="Times New Roman" panose="02020603050405020304" pitchFamily="18" charset="0"/>
            </a:endParaRPr>
          </a:p>
        </p:txBody>
      </p:sp>
      <p:sp>
        <p:nvSpPr>
          <p:cNvPr id="27661" name="Rectangle 20">
            <a:extLst>
              <a:ext uri="{FF2B5EF4-FFF2-40B4-BE49-F238E27FC236}">
                <a16:creationId xmlns:a16="http://schemas.microsoft.com/office/drawing/2014/main" id="{0968F77F-5D47-4F5F-AD9F-DCE5E25FB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4471988"/>
            <a:ext cx="2016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62" name="Rectangle 21">
            <a:extLst>
              <a:ext uri="{FF2B5EF4-FFF2-40B4-BE49-F238E27FC236}">
                <a16:creationId xmlns:a16="http://schemas.microsoft.com/office/drawing/2014/main" id="{26D6449D-709E-4F06-A920-04F8243E0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25" y="3921125"/>
            <a:ext cx="201613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800">
              <a:latin typeface="Times New Roman" panose="02020603050405020304" pitchFamily="18" charset="0"/>
            </a:endParaRPr>
          </a:p>
        </p:txBody>
      </p:sp>
      <p:sp>
        <p:nvSpPr>
          <p:cNvPr id="27663" name="Rectangle 22">
            <a:extLst>
              <a:ext uri="{FF2B5EF4-FFF2-40B4-BE49-F238E27FC236}">
                <a16:creationId xmlns:a16="http://schemas.microsoft.com/office/drawing/2014/main" id="{4FECC03D-F38D-44F1-8B30-3E8B5B229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525" y="3412164"/>
            <a:ext cx="1968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dirty="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800" dirty="0">
              <a:latin typeface="Times New Roman" panose="02020603050405020304" pitchFamily="18" charset="0"/>
            </a:endParaRPr>
          </a:p>
        </p:txBody>
      </p:sp>
      <p:sp>
        <p:nvSpPr>
          <p:cNvPr id="27664" name="Rectangle 23">
            <a:extLst>
              <a:ext uri="{FF2B5EF4-FFF2-40B4-BE49-F238E27FC236}">
                <a16:creationId xmlns:a16="http://schemas.microsoft.com/office/drawing/2014/main" id="{CD12AD9F-5FAC-4B7A-B4E5-E123C7373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832" y="3422650"/>
            <a:ext cx="6318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EVA</a:t>
            </a:r>
            <a:endParaRPr lang="it-IT" altLang="it-IT" sz="2800" dirty="0">
              <a:latin typeface="Times New Roman" panose="02020603050405020304" pitchFamily="18" charset="0"/>
            </a:endParaRPr>
          </a:p>
        </p:txBody>
      </p:sp>
      <p:sp>
        <p:nvSpPr>
          <p:cNvPr id="40" name="Rectangle 5">
            <a:extLst>
              <a:ext uri="{FF2B5EF4-FFF2-40B4-BE49-F238E27FC236}">
                <a16:creationId xmlns:a16="http://schemas.microsoft.com/office/drawing/2014/main" id="{C8B901D2-865E-4DC7-9D5F-FAE1F557C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" y="3381375"/>
            <a:ext cx="8499475" cy="18288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endParaRPr lang="it-IT" sz="40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9050506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976ECCD-E07B-47D4-9E27-3F6B9A8BB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Reddito residuo ed EVA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6869C4C6-6076-422C-B4C3-EDC5FA034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338" y="4049713"/>
            <a:ext cx="8890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EVA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D75D4CB0-AFCC-456E-A77D-27BEBCC22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334000"/>
            <a:ext cx="2000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30.000.000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319484B0-B704-4454-841A-FE599BDA47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372100"/>
            <a:ext cx="22383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€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78" name="Rectangle 7">
            <a:extLst>
              <a:ext uri="{FF2B5EF4-FFF2-40B4-BE49-F238E27FC236}">
                <a16:creationId xmlns:a16="http://schemas.microsoft.com/office/drawing/2014/main" id="{3834D5F9-4E96-42C3-B0BE-BF56BF508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648200"/>
            <a:ext cx="2743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(0,10 </a:t>
            </a:r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 1.000)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79" name="Rectangle 8">
            <a:extLst>
              <a:ext uri="{FF2B5EF4-FFF2-40B4-BE49-F238E27FC236}">
                <a16:creationId xmlns:a16="http://schemas.microsoft.com/office/drawing/2014/main" id="{FFF2B383-8DDC-4F8E-9C03-2CC721B2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4710113"/>
            <a:ext cx="67310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130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0" name="Rectangle 9">
            <a:extLst>
              <a:ext uri="{FF2B5EF4-FFF2-40B4-BE49-F238E27FC236}">
                <a16:creationId xmlns:a16="http://schemas.microsoft.com/office/drawing/2014/main" id="{6410F3CC-EB2E-4B63-A60B-9D82545A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7425" y="4710113"/>
            <a:ext cx="896938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        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1" name="Rectangle 10">
            <a:extLst>
              <a:ext uri="{FF2B5EF4-FFF2-40B4-BE49-F238E27FC236}">
                <a16:creationId xmlns:a16="http://schemas.microsoft.com/office/drawing/2014/main" id="{F77AD830-52AB-452A-87F9-81831E9B1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6663" y="4049713"/>
            <a:ext cx="111125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2" name="Rectangle 11">
            <a:extLst>
              <a:ext uri="{FF2B5EF4-FFF2-40B4-BE49-F238E27FC236}">
                <a16:creationId xmlns:a16="http://schemas.microsoft.com/office/drawing/2014/main" id="{8F884D54-FC1D-423B-8C1F-B692D6D3C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038600"/>
            <a:ext cx="2827338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Reddito residuo</a:t>
            </a:r>
            <a:endParaRPr lang="it-IT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28683" name="Rectangle 12">
            <a:extLst>
              <a:ext uri="{FF2B5EF4-FFF2-40B4-BE49-F238E27FC236}">
                <a16:creationId xmlns:a16="http://schemas.microsoft.com/office/drawing/2014/main" id="{54E3571B-A4A6-426E-A1C4-6CAF073A2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6475" y="5321300"/>
            <a:ext cx="2476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4" name="Rectangle 13">
            <a:extLst>
              <a:ext uri="{FF2B5EF4-FFF2-40B4-BE49-F238E27FC236}">
                <a16:creationId xmlns:a16="http://schemas.microsoft.com/office/drawing/2014/main" id="{D1172E9D-BA4F-4825-AC4D-F6FD98946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38" y="5321300"/>
            <a:ext cx="2476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5" name="Rectangle 14">
            <a:extLst>
              <a:ext uri="{FF2B5EF4-FFF2-40B4-BE49-F238E27FC236}">
                <a16:creationId xmlns:a16="http://schemas.microsoft.com/office/drawing/2014/main" id="{E9493CAA-CD33-43D4-970F-75F95A831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4659313"/>
            <a:ext cx="2476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6" name="Rectangle 15">
            <a:extLst>
              <a:ext uri="{FF2B5EF4-FFF2-40B4-BE49-F238E27FC236}">
                <a16:creationId xmlns:a16="http://schemas.microsoft.com/office/drawing/2014/main" id="{E09AB5CE-8F52-40A7-9E24-F22780033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38" y="4659313"/>
            <a:ext cx="2476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7" name="Rectangle 16">
            <a:extLst>
              <a:ext uri="{FF2B5EF4-FFF2-40B4-BE49-F238E27FC236}">
                <a16:creationId xmlns:a16="http://schemas.microsoft.com/office/drawing/2014/main" id="{41215F0A-A0F3-4D3F-B17D-7D71BCE74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98913"/>
            <a:ext cx="247650" cy="53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500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28688" name="Text Box 18">
            <a:extLst>
              <a:ext uri="{FF2B5EF4-FFF2-40B4-BE49-F238E27FC236}">
                <a16:creationId xmlns:a16="http://schemas.microsoft.com/office/drawing/2014/main" id="{86D4347A-E603-4E31-BC37-56D15D505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51751"/>
            <a:ext cx="510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32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Costo</a:t>
            </a:r>
            <a:r>
              <a:rPr lang="en-US" altLang="it-IT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del </a:t>
            </a:r>
            <a:r>
              <a:rPr lang="en-US" altLang="it-IT" sz="32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capitale</a:t>
            </a:r>
            <a:r>
              <a:rPr lang="en-US" altLang="it-IT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3200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dato</a:t>
            </a:r>
            <a:r>
              <a:rPr lang="en-US" altLang="it-IT" sz="3200" dirty="0">
                <a:solidFill>
                  <a:schemeClr val="accent2"/>
                </a:solidFill>
                <a:latin typeface="Times New Roman" panose="02020603050405020304" pitchFamily="18" charset="0"/>
              </a:rPr>
              <a:t> = 10%</a:t>
            </a:r>
          </a:p>
        </p:txBody>
      </p:sp>
      <p:sp>
        <p:nvSpPr>
          <p:cNvPr id="28689" name="Text Box 5">
            <a:extLst>
              <a:ext uri="{FF2B5EF4-FFF2-40B4-BE49-F238E27FC236}">
                <a16:creationId xmlns:a16="http://schemas.microsoft.com/office/drawing/2014/main" id="{7E8F35D1-554C-40B3-8E7C-799D08AAE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80368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dirty="0">
                <a:latin typeface="Times New Roman" panose="02020603050405020304" pitchFamily="18" charset="0"/>
              </a:rPr>
              <a:t>Impianto di Quayle City (€ </a:t>
            </a:r>
            <a:r>
              <a:rPr lang="it-IT" altLang="it-IT" sz="2800" dirty="0" err="1">
                <a:latin typeface="Times New Roman" panose="02020603050405020304" pitchFamily="18" charset="0"/>
              </a:rPr>
              <a:t>mil</a:t>
            </a:r>
            <a:r>
              <a:rPr lang="it-IT" altLang="it-IT" sz="28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058909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>
            <a:extLst>
              <a:ext uri="{FF2B5EF4-FFF2-40B4-BE49-F238E27FC236}">
                <a16:creationId xmlns:a16="http://schemas.microsoft.com/office/drawing/2014/main" id="{12D6C3C5-2879-445C-9C3E-41E2A86C3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6705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b="1">
                <a:latin typeface="Times New Roman" panose="02020603050405020304" pitchFamily="18" charset="0"/>
              </a:rPr>
              <a:t>Profitto economico</a:t>
            </a:r>
            <a:r>
              <a:rPr lang="it-IT" altLang="it-IT" sz="2800">
                <a:latin typeface="Times New Roman" panose="02020603050405020304" pitchFamily="18" charset="0"/>
              </a:rPr>
              <a:t> (</a:t>
            </a:r>
            <a:r>
              <a:rPr lang="it-IT" altLang="it-IT" sz="2800" b="1">
                <a:latin typeface="Times New Roman" panose="02020603050405020304" pitchFamily="18" charset="0"/>
              </a:rPr>
              <a:t>Economic Profit, EP</a:t>
            </a:r>
            <a:r>
              <a:rPr lang="it-IT" altLang="it-IT" sz="2800">
                <a:latin typeface="Times New Roman" panose="02020603050405020304" pitchFamily="18" charset="0"/>
              </a:rPr>
              <a:t>) = il capitale investito moltiplicato per il differenziale fra il ROI e il costo del capitale.</a:t>
            </a:r>
          </a:p>
        </p:txBody>
      </p:sp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4834F3DA-CDB8-48FE-89D1-A390743525C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95375" y="3467100"/>
          <a:ext cx="7343775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4" name="Equation" r:id="rId4" imgW="2234880" imgH="431640" progId="Equation.3">
                  <p:embed/>
                </p:oleObj>
              </mc:Choice>
              <mc:Fallback>
                <p:oleObj name="Equation" r:id="rId4" imgW="2234880" imgH="431640" progId="Equation.3">
                  <p:embed/>
                  <p:pic>
                    <p:nvPicPr>
                      <p:cNvPr id="3074" name="Object 2">
                        <a:extLst>
                          <a:ext uri="{FF2B5EF4-FFF2-40B4-BE49-F238E27FC236}">
                            <a16:creationId xmlns:a16="http://schemas.microsoft.com/office/drawing/2014/main" id="{4834F3DA-CDB8-48FE-89D1-A390743525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3467100"/>
                        <a:ext cx="7343775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flat" cmpd="dbl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5">
            <a:extLst>
              <a:ext uri="{FF2B5EF4-FFF2-40B4-BE49-F238E27FC236}">
                <a16:creationId xmlns:a16="http://schemas.microsoft.com/office/drawing/2014/main" id="{A07713D9-F177-4C3C-AA8E-3489F9457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3352800"/>
            <a:ext cx="8286750" cy="182880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endParaRPr lang="it-IT" sz="4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70AB978-480C-4EAC-BE8F-459D0D2B1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algn="l"/>
            <a:r>
              <a:rPr lang="it-IT" altLang="it-IT" dirty="0"/>
              <a:t>Profitto economico – </a:t>
            </a:r>
            <a:r>
              <a:rPr lang="it-IT" altLang="it-IT" dirty="0" err="1"/>
              <a:t>economic</a:t>
            </a:r>
            <a:r>
              <a:rPr lang="it-IT" altLang="it-IT" dirty="0"/>
              <a:t> profit (</a:t>
            </a:r>
            <a:r>
              <a:rPr lang="it-IT" altLang="it-IT" dirty="0" err="1"/>
              <a:t>mckinsey</a:t>
            </a:r>
            <a:r>
              <a:rPr lang="it-IT" alt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2416527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0CF8D793-3012-4DB0-9A05-EC573AEBCF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>
            <a:normAutofit/>
          </a:bodyPr>
          <a:lstStyle/>
          <a:p>
            <a:pPr marL="536575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Previsioni coerenti: dovendo analizzare molti progetti il top management manca del tempo e delle informazioni relative al dettaglio del progetto e deve delegare</a:t>
            </a:r>
          </a:p>
          <a:p>
            <a:pPr marL="536575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Riduzione delle distorsioni in fase di previsione: il top management vede la foresta ma non gli alberi (costruire fabbrica vicino manodopera)</a:t>
            </a:r>
          </a:p>
          <a:p>
            <a:pPr marL="536575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Molti investimenti non compaiono nel budget di capitale  (R&amp;S, formazione, etc.)</a:t>
            </a:r>
          </a:p>
          <a:p>
            <a:pPr marL="536575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dirty="0"/>
              <a:t>Le piccole decisioni si sommano</a:t>
            </a:r>
            <a:endParaRPr lang="it-IT" sz="1800" kern="1200" dirty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C612A99-B81C-4BB3-B5C0-28211966C5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 dirty="0"/>
              <a:t>Problemi informativi</a:t>
            </a:r>
          </a:p>
        </p:txBody>
      </p:sp>
    </p:spTree>
    <p:extLst>
      <p:ext uri="{BB962C8B-B14F-4D97-AF65-F5344CB8AC3E}">
        <p14:creationId xmlns:p14="http://schemas.microsoft.com/office/powerpoint/2010/main" val="211115261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>
            <a:extLst>
              <a:ext uri="{FF2B5EF4-FFF2-40B4-BE49-F238E27FC236}">
                <a16:creationId xmlns:a16="http://schemas.microsoft.com/office/drawing/2014/main" id="{E7712EE5-52A5-4318-A464-8946DB7F4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/>
          <a:lstStyle/>
          <a:p>
            <a:pPr algn="l"/>
            <a:r>
              <a:rPr lang="it-IT" altLang="it-IT" dirty="0"/>
              <a:t>Profitto economico – </a:t>
            </a:r>
            <a:r>
              <a:rPr lang="it-IT" altLang="it-IT" dirty="0" err="1"/>
              <a:t>economic</a:t>
            </a:r>
            <a:r>
              <a:rPr lang="it-IT" altLang="it-IT" dirty="0"/>
              <a:t> profit (</a:t>
            </a:r>
            <a:r>
              <a:rPr lang="it-IT" altLang="it-IT" dirty="0" err="1"/>
              <a:t>mckinsey</a:t>
            </a:r>
            <a:r>
              <a:rPr lang="it-IT" altLang="it-IT" dirty="0"/>
              <a:t>)</a:t>
            </a:r>
          </a:p>
        </p:txBody>
      </p:sp>
      <p:sp>
        <p:nvSpPr>
          <p:cNvPr id="4100" name="Text Box 3">
            <a:extLst>
              <a:ext uri="{FF2B5EF4-FFF2-40B4-BE49-F238E27FC236}">
                <a16:creationId xmlns:a16="http://schemas.microsoft.com/office/drawing/2014/main" id="{F96E7C3A-F588-42FC-BA6B-0DA8CF10E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286000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400">
                <a:latin typeface="Times New Roman" panose="02020603050405020304" pitchFamily="18" charset="0"/>
              </a:rPr>
              <a:t>Esempio con  costo del capitale al 10%</a:t>
            </a:r>
          </a:p>
        </p:txBody>
      </p:sp>
      <p:graphicFrame>
        <p:nvGraphicFramePr>
          <p:cNvPr id="4098" name="Object 3">
            <a:extLst>
              <a:ext uri="{FF2B5EF4-FFF2-40B4-BE49-F238E27FC236}">
                <a16:creationId xmlns:a16="http://schemas.microsoft.com/office/drawing/2014/main" id="{077315E5-3FB4-4FF2-B5E7-9EF39A8CB8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4738" y="3365500"/>
          <a:ext cx="6970712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9" name="Equation" r:id="rId4" imgW="2171520" imgH="634680" progId="Equation.DSMT4">
                  <p:embed/>
                </p:oleObj>
              </mc:Choice>
              <mc:Fallback>
                <p:oleObj name="Equation" r:id="rId4" imgW="2171520" imgH="634680" progId="Equation.DSMT4">
                  <p:embed/>
                  <p:pic>
                    <p:nvPicPr>
                      <p:cNvPr id="4098" name="Object 3">
                        <a:extLst>
                          <a:ext uri="{FF2B5EF4-FFF2-40B4-BE49-F238E27FC236}">
                            <a16:creationId xmlns:a16="http://schemas.microsoft.com/office/drawing/2014/main" id="{077315E5-3FB4-4FF2-B5E7-9EF39A8CB8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3365500"/>
                        <a:ext cx="6970712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5">
            <a:extLst>
              <a:ext uri="{FF2B5EF4-FFF2-40B4-BE49-F238E27FC236}">
                <a16:creationId xmlns:a16="http://schemas.microsoft.com/office/drawing/2014/main" id="{2BD9164F-7AAB-4055-A349-6C665AF70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243" y="1803239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 sz="2800" dirty="0">
                <a:latin typeface="Times New Roman" panose="02020603050405020304" pitchFamily="18" charset="0"/>
              </a:rPr>
              <a:t>Impianto di Quayle City (€ </a:t>
            </a:r>
            <a:r>
              <a:rPr lang="it-IT" altLang="it-IT" sz="2800" dirty="0" err="1">
                <a:latin typeface="Times New Roman" panose="02020603050405020304" pitchFamily="18" charset="0"/>
              </a:rPr>
              <a:t>mil</a:t>
            </a:r>
            <a:r>
              <a:rPr lang="it-IT" altLang="it-IT" sz="2800" dirty="0">
                <a:latin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052479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3EA872-A2B4-45B3-8052-1084FF8B6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Differenza tra </a:t>
            </a:r>
            <a:r>
              <a:rPr lang="it-IT" dirty="0" err="1"/>
              <a:t>roi</a:t>
            </a:r>
            <a:r>
              <a:rPr lang="it-IT" dirty="0"/>
              <a:t> ed </a:t>
            </a:r>
            <a:r>
              <a:rPr lang="it-IT" dirty="0" err="1"/>
              <a:t>eva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85D2BE-7786-459F-81AB-5695DC98540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/>
              <a:t>Roi</a:t>
            </a:r>
            <a:r>
              <a:rPr lang="it-IT" dirty="0"/>
              <a:t> è in termini percentuali ed è facile da paragonare all’economia, ad altri settori o altre aziende</a:t>
            </a:r>
          </a:p>
          <a:p>
            <a:r>
              <a:rPr lang="it-IT" dirty="0"/>
              <a:t>L’EVA è in valore assoluto e tiene conto della dimensione assoluta dell’azienda sotto il profilo della creazione di valore per gli azionisti</a:t>
            </a:r>
          </a:p>
        </p:txBody>
      </p:sp>
    </p:spTree>
    <p:extLst>
      <p:ext uri="{BB962C8B-B14F-4D97-AF65-F5344CB8AC3E}">
        <p14:creationId xmlns:p14="http://schemas.microsoft.com/office/powerpoint/2010/main" val="13183475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>
            <a:extLst>
              <a:ext uri="{FF2B5EF4-FFF2-40B4-BE49-F238E27FC236}">
                <a16:creationId xmlns:a16="http://schemas.microsoft.com/office/drawing/2014/main" id="{803A34D0-8B92-466B-A2F1-B0DE8F88D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Come si muove l’EVA 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7B818E-A760-4E59-8EAF-FC058E641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pPr>
              <a:defRPr/>
            </a:pPr>
            <a:r>
              <a:rPr lang="it-IT" dirty="0"/>
              <a:t>Il manager di uno stabilimento può aumentare l’EVA attraverso:</a:t>
            </a:r>
          </a:p>
          <a:p>
            <a:pPr marL="514350" indent="-514350">
              <a:buFont typeface="Wingdings" panose="05000000000000000000" pitchFamily="2" charset="2"/>
              <a:buAutoNum type="alphaLcParenR"/>
              <a:defRPr/>
            </a:pPr>
            <a:r>
              <a:rPr lang="it-IT" dirty="0"/>
              <a:t>l’incremento degli utili</a:t>
            </a:r>
          </a:p>
          <a:p>
            <a:pPr marL="514350" indent="-514350">
              <a:buFont typeface="Wingdings" panose="05000000000000000000" pitchFamily="2" charset="2"/>
              <a:buAutoNum type="alphaLcParenR"/>
              <a:defRPr/>
            </a:pPr>
            <a:r>
              <a:rPr lang="it-IT" b="1" u="sng" dirty="0"/>
              <a:t>La riduzione del capitale impiegato</a:t>
            </a:r>
          </a:p>
          <a:p>
            <a:pPr marL="514350" indent="-514350">
              <a:defRPr/>
            </a:pPr>
            <a:r>
              <a:rPr lang="it-IT" b="1" dirty="0"/>
              <a:t>Per questa ragione il sotto-utilizzo delle attività tende ad essere evitato con l’utilizzo dell’EVA</a:t>
            </a:r>
          </a:p>
        </p:txBody>
      </p:sp>
    </p:spTree>
    <p:extLst>
      <p:ext uri="{BB962C8B-B14F-4D97-AF65-F5344CB8AC3E}">
        <p14:creationId xmlns:p14="http://schemas.microsoft.com/office/powerpoint/2010/main" val="2779228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546FEE4-74C9-4655-AD0A-3F2F80588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Pro e contro l’EVA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FD984AD-B862-4EC9-A367-B89A20D6D0D0}"/>
              </a:ext>
            </a:extLst>
          </p:cNvPr>
          <p:cNvSpPr/>
          <p:nvPr/>
        </p:nvSpPr>
        <p:spPr>
          <a:xfrm>
            <a:off x="914400" y="1295400"/>
            <a:ext cx="7848600" cy="4505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6575" indent="-536575" algn="l" ea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600" b="1" dirty="0">
                <a:latin typeface="+mn-lt"/>
              </a:rPr>
              <a:t>+</a:t>
            </a:r>
            <a:r>
              <a:rPr lang="it-IT" sz="2600" dirty="0">
                <a:latin typeface="+mn-lt"/>
              </a:rPr>
              <a:t>  I manager sono motivati a investire solo in quei progetti che rendono più di quanto costano </a:t>
            </a:r>
          </a:p>
          <a:p>
            <a:pPr marL="536575" indent="-536575" algn="l" ea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600" b="1" dirty="0">
                <a:latin typeface="+mn-lt"/>
              </a:rPr>
              <a:t>+</a:t>
            </a:r>
            <a:r>
              <a:rPr lang="it-IT" sz="2600" dirty="0">
                <a:latin typeface="+mn-lt"/>
              </a:rPr>
              <a:t>	L’EVA rende visibile ai manager il costo del capitale (scorte di magazzino, aumento della produzione a fine trimestre, etc.)</a:t>
            </a:r>
          </a:p>
          <a:p>
            <a:pPr marL="536575" indent="-536575" algn="l" ea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600" b="1" dirty="0">
                <a:latin typeface="+mn-lt"/>
              </a:rPr>
              <a:t>+</a:t>
            </a:r>
            <a:r>
              <a:rPr lang="it-IT" sz="2600" dirty="0">
                <a:latin typeface="+mn-lt"/>
              </a:rPr>
              <a:t>	Riduce le attività impiegate</a:t>
            </a:r>
          </a:p>
          <a:p>
            <a:pPr marL="536575" indent="-536575" algn="l" ea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600" b="1" dirty="0">
                <a:latin typeface="+mn-lt"/>
              </a:rPr>
              <a:t>– </a:t>
            </a:r>
            <a:r>
              <a:rPr lang="it-IT" sz="2600" dirty="0">
                <a:latin typeface="+mn-lt"/>
              </a:rPr>
              <a:t>L’EVA non calcola il VA.</a:t>
            </a:r>
          </a:p>
          <a:p>
            <a:pPr marL="536575" indent="-536575" algn="l" eaLnBrk="0" hangingPunc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600" b="1" dirty="0">
                <a:latin typeface="Arial" charset="0"/>
              </a:rPr>
              <a:t>– </a:t>
            </a:r>
            <a:r>
              <a:rPr lang="it-IT" sz="2600" dirty="0">
                <a:latin typeface="+mn-lt"/>
              </a:rPr>
              <a:t>	Premia gli investimenti sul breve periodo e ignora il valore temporale del denaro</a:t>
            </a:r>
          </a:p>
        </p:txBody>
      </p:sp>
    </p:spTree>
    <p:extLst>
      <p:ext uri="{BB962C8B-B14F-4D97-AF65-F5344CB8AC3E}">
        <p14:creationId xmlns:p14="http://schemas.microsoft.com/office/powerpoint/2010/main" val="199169247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0FAB0-5676-415F-AC29-B2C4ECEC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</a:t>
            </a:r>
            <a:r>
              <a:rPr lang="it-IT" dirty="0" err="1"/>
              <a:t>l’eva</a:t>
            </a:r>
            <a:r>
              <a:rPr lang="it-IT" dirty="0"/>
              <a:t> (e per la finanza) il bilancio deve essere riclassificato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28E279-3176-46A0-B324-3FA2557D273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Chi fa finanza aziendale deve uscire dalla logica contabile che è indirizzata ad un fine preciso: tinteggiare il quadro delle attività e del flusso di redditi aziendali </a:t>
            </a:r>
            <a:r>
              <a:rPr lang="it-IT" b="1" dirty="0"/>
              <a:t>in maniera oggettiva </a:t>
            </a:r>
            <a:r>
              <a:rPr lang="it-IT" dirty="0"/>
              <a:t>(per il fisco, per la ripartizione dei redditi tra soci, per la tutela dei creditori, etc.)</a:t>
            </a:r>
          </a:p>
          <a:p>
            <a:r>
              <a:rPr lang="it-IT" dirty="0"/>
              <a:t>La logica di chi fa finanza aziendale è diversa e ha altri fini (massimizzazione del valore aziendale) e procede attraverso delle </a:t>
            </a:r>
            <a:r>
              <a:rPr lang="it-IT" b="1" dirty="0"/>
              <a:t>stime del valore</a:t>
            </a:r>
            <a:r>
              <a:rPr lang="it-IT" dirty="0"/>
              <a:t>. </a:t>
            </a:r>
          </a:p>
          <a:p>
            <a:r>
              <a:rPr lang="it-IT" dirty="0"/>
              <a:t>Per questo ai fini EVA alcune voci del bilancio che appaiono nella loro natura contabile debbono essere trasformate nella loro natura «finanziaria»: </a:t>
            </a:r>
            <a:r>
              <a:rPr lang="it-IT" b="1" dirty="0"/>
              <a:t>tra queste gli affitti che in realtà sono dei debiti e le spese di Ricerca e Sviluppo che sono capitale.</a:t>
            </a:r>
          </a:p>
        </p:txBody>
      </p:sp>
    </p:spTree>
    <p:extLst>
      <p:ext uri="{BB962C8B-B14F-4D97-AF65-F5344CB8AC3E}">
        <p14:creationId xmlns:p14="http://schemas.microsoft.com/office/powerpoint/2010/main" val="4093563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olo 1">
            <a:extLst>
              <a:ext uri="{FF2B5EF4-FFF2-40B4-BE49-F238E27FC236}">
                <a16:creationId xmlns:a16="http://schemas.microsoft.com/office/drawing/2014/main" id="{93B84D46-FDBA-462A-86A4-9F94734B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Affitti = debito</a:t>
            </a:r>
          </a:p>
        </p:txBody>
      </p:sp>
      <p:pic>
        <p:nvPicPr>
          <p:cNvPr id="31747" name="Picture 2">
            <a:extLst>
              <a:ext uri="{FF2B5EF4-FFF2-40B4-BE49-F238E27FC236}">
                <a16:creationId xmlns:a16="http://schemas.microsoft.com/office/drawing/2014/main" id="{442658EF-7FFC-43E3-ADAE-1A8F994CE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09398"/>
            <a:ext cx="6848475" cy="440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2395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olo 1">
            <a:extLst>
              <a:ext uri="{FF2B5EF4-FFF2-40B4-BE49-F238E27FC236}">
                <a16:creationId xmlns:a16="http://schemas.microsoft.com/office/drawing/2014/main" id="{B6856E9A-6617-4064-9E45-75316E544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R&amp;D = capitale sociale</a:t>
            </a:r>
          </a:p>
        </p:txBody>
      </p:sp>
      <p:pic>
        <p:nvPicPr>
          <p:cNvPr id="32771" name="Picture 2">
            <a:extLst>
              <a:ext uri="{FF2B5EF4-FFF2-40B4-BE49-F238E27FC236}">
                <a16:creationId xmlns:a16="http://schemas.microsoft.com/office/drawing/2014/main" id="{09F9CB7F-A9F5-4238-A8F4-25DCF5497B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06516"/>
            <a:ext cx="6381750" cy="409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62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C02E1D-0B5A-4C8A-8D83-7755EEE2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reddito contabile e il reddito economico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A4E02-CFC9-4335-95CF-A4B5EF979D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/>
              <a:t>Una azienda che è contabilmente in pari risulta essere in perdita secondo l’EVA perché nel bilancio non viene dedotto il costo del capitale</a:t>
            </a:r>
          </a:p>
          <a:p>
            <a:r>
              <a:rPr lang="it-IT" dirty="0"/>
              <a:t>Ancora: una azienda in utile contabile non è detto che sia in pareggio per l’EVA in quanto nessuno può desumere dal bilancio l’impatto del costo del capitale sulla redditività aziendale</a:t>
            </a:r>
          </a:p>
          <a:p>
            <a:r>
              <a:rPr lang="it-IT" dirty="0"/>
              <a:t>CONCLUSIONE: niente conduce più contano dalla «verità» contabile quanto non lo faccia l’EVA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136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25292D95-1A96-4C15-89FA-2F85DB93D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Problemi di agenzia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B82CCD-8F46-4F18-B85C-9B5AF4E2D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3886200" cy="9906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>
              <a:rot lat="21299999" lon="0" rev="0"/>
            </a:camera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lang="en-US" sz="2400" dirty="0" err="1">
                <a:latin typeface="Times New Roman" pitchFamily="18" charset="0"/>
              </a:rPr>
              <a:t>Azionisti</a:t>
            </a:r>
            <a:r>
              <a:rPr lang="en-US" sz="2400" dirty="0">
                <a:latin typeface="Times New Roman" pitchFamily="18" charset="0"/>
              </a:rPr>
              <a:t> = Principal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1658CC-27CB-4731-ABBA-AB841A437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191000"/>
            <a:ext cx="3429000" cy="914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>
              <a:rot lat="21299999" lon="0" rev="0"/>
            </a:camera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0" hangingPunct="0">
              <a:defRPr/>
            </a:pPr>
            <a:r>
              <a:rPr lang="en-US" sz="2400" dirty="0">
                <a:latin typeface="Times New Roman" pitchFamily="18" charset="0"/>
              </a:rPr>
              <a:t>Manager = Agent</a:t>
            </a:r>
          </a:p>
        </p:txBody>
      </p:sp>
      <p:sp>
        <p:nvSpPr>
          <p:cNvPr id="1030" name="Text Box 5">
            <a:extLst>
              <a:ext uri="{FF2B5EF4-FFF2-40B4-BE49-F238E27FC236}">
                <a16:creationId xmlns:a16="http://schemas.microsoft.com/office/drawing/2014/main" id="{26364578-4E98-40DA-81A8-2962F6833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3276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t-IT" sz="2800" b="1" i="1">
                <a:latin typeface="Times New Roman" panose="02020603050405020304" pitchFamily="18" charset="0"/>
              </a:rPr>
              <a:t>Chi controlla l’impresa?</a:t>
            </a:r>
            <a:endParaRPr lang="en-US" altLang="it-IT" sz="280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it-IT" sz="2800">
              <a:latin typeface="Times New Roman" panose="02020603050405020304" pitchFamily="18" charset="0"/>
            </a:endParaRPr>
          </a:p>
        </p:txBody>
      </p:sp>
      <p:graphicFrame>
        <p:nvGraphicFramePr>
          <p:cNvPr id="1026" name="Object 6">
            <a:extLst>
              <a:ext uri="{FF2B5EF4-FFF2-40B4-BE49-F238E27FC236}">
                <a16:creationId xmlns:a16="http://schemas.microsoft.com/office/drawing/2014/main" id="{ECCFCC58-1F13-4287-8612-7B518B5973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3200400"/>
          <a:ext cx="1603375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5" name="Clip" r:id="rId4" imgW="3848040" imgH="5478120" progId="MS_ClipArt_Gallery.2">
                  <p:embed/>
                </p:oleObj>
              </mc:Choice>
              <mc:Fallback>
                <p:oleObj name="Clip" r:id="rId4" imgW="3848040" imgH="5478120" progId="MS_ClipArt_Gallery.2">
                  <p:embed/>
                  <p:pic>
                    <p:nvPicPr>
                      <p:cNvPr id="1026" name="Object 6">
                        <a:extLst>
                          <a:ext uri="{FF2B5EF4-FFF2-40B4-BE49-F238E27FC236}">
                            <a16:creationId xmlns:a16="http://schemas.microsoft.com/office/drawing/2014/main" id="{ECCFCC58-1F13-4287-8612-7B518B597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200400"/>
                        <a:ext cx="1603375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990552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B86EE332-D354-4950-B828-77262C527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924800" cy="5334000"/>
          </a:xfrm>
        </p:spPr>
        <p:txBody>
          <a:bodyPr>
            <a:normAutofit fontScale="92500"/>
          </a:bodyPr>
          <a:lstStyle/>
          <a:p>
            <a:pPr marL="936625" lvl="1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400" kern="1200" dirty="0"/>
              <a:t>Riduzione dello sforzo: il lavoro è faticoso ….</a:t>
            </a:r>
          </a:p>
          <a:p>
            <a:pPr marL="936625" lvl="1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400" kern="1200" dirty="0"/>
              <a:t>Benefici privati: macchine, escort, viaggi e ristoranti</a:t>
            </a:r>
          </a:p>
          <a:p>
            <a:pPr marL="936625" lvl="1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400" kern="1200" dirty="0"/>
              <a:t>Costruzione di imperi: la crescita da piccola impresa a grande impresa non necessariamente è a Van positivo</a:t>
            </a:r>
          </a:p>
          <a:p>
            <a:pPr marL="936625" lvl="1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400" kern="1200" dirty="0" err="1"/>
              <a:t>Entrenching</a:t>
            </a:r>
            <a:r>
              <a:rPr lang="it-IT" sz="2400" kern="1200" dirty="0"/>
              <a:t> </a:t>
            </a:r>
            <a:r>
              <a:rPr lang="it-IT" sz="2400" kern="1200" dirty="0" err="1"/>
              <a:t>investment</a:t>
            </a:r>
            <a:r>
              <a:rPr lang="it-IT" sz="2400" kern="1200" dirty="0"/>
              <a:t>: il management decide di svolgere  ruoli adatti al suo profilo professionale</a:t>
            </a:r>
          </a:p>
          <a:p>
            <a:pPr marL="936625" lvl="1" indent="-536575">
              <a:lnSpc>
                <a:spcPct val="125000"/>
              </a:lnSpc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q"/>
              <a:defRPr/>
            </a:pPr>
            <a:r>
              <a:rPr lang="it-IT" sz="2400" kern="1200" dirty="0"/>
              <a:t>Rinuncia al rischio: se solo remunerazione fissa perché rischiare di perdere il posto caldo sulla «cadrega» (dialetto milanese) ?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769BDA9-20B9-4E47-BE94-68EFCEF7A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algn="l"/>
            <a:r>
              <a:rPr lang="it-IT" altLang="it-IT" dirty="0"/>
              <a:t>Incentivi e problemi di agenzia</a:t>
            </a:r>
          </a:p>
        </p:txBody>
      </p:sp>
    </p:spTree>
    <p:extLst>
      <p:ext uri="{BB962C8B-B14F-4D97-AF65-F5344CB8AC3E}">
        <p14:creationId xmlns:p14="http://schemas.microsoft.com/office/powerpoint/2010/main" val="12662072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679767B7-1D13-45B6-B21D-A22EDD8871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dirty="0"/>
              <a:t>No input (timbrare il cartellino) solo output</a:t>
            </a:r>
            <a:endParaRPr lang="it-IT" sz="1800" kern="1200" dirty="0"/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Monitoraggio – Esaminare l’operato dei manager e fornire incentivi per massimizzare il valore dell’impresa per gli azionisti.</a:t>
            </a:r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Problema del free </a:t>
            </a:r>
            <a:r>
              <a:rPr lang="it-IT" sz="1800" kern="1200" dirty="0" err="1"/>
              <a:t>riding</a:t>
            </a:r>
            <a:r>
              <a:rPr lang="it-IT" sz="1800" kern="1200" dirty="0"/>
              <a:t> – Si verifica quando i proprietari fanno affidamento sull’azione altrui per il monitoraggio dell’impresa.</a:t>
            </a:r>
          </a:p>
          <a:p>
            <a:pPr marL="536575" indent="-536575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it-IT" sz="1800" kern="1200" dirty="0"/>
              <a:t>Remunerazione – Come retribuire i manager in modo da ridurre i costi e la necessità del </a:t>
            </a:r>
            <a:r>
              <a:rPr lang="it-IT" sz="1800" kern="1200" dirty="0" err="1"/>
              <a:t>monitoring</a:t>
            </a:r>
            <a:r>
              <a:rPr lang="it-IT" sz="1800" kern="1200" dirty="0"/>
              <a:t> e massimizzare  il valore dell’impresa per gli azionisti.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6624067-10DC-4043-8FC6-ABECD6691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altLang="it-IT"/>
              <a:t>Incentivi</a:t>
            </a:r>
          </a:p>
        </p:txBody>
      </p:sp>
    </p:spTree>
    <p:extLst>
      <p:ext uri="{BB962C8B-B14F-4D97-AF65-F5344CB8AC3E}">
        <p14:creationId xmlns:p14="http://schemas.microsoft.com/office/powerpoint/2010/main" val="2988760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18280107-931C-4F47-B849-624DDEB7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Monitoraggio</a:t>
            </a:r>
          </a:p>
        </p:txBody>
      </p:sp>
      <p:sp>
        <p:nvSpPr>
          <p:cNvPr id="16387" name="Segnaposto contenuto 2">
            <a:extLst>
              <a:ext uri="{FF2B5EF4-FFF2-40B4-BE49-F238E27FC236}">
                <a16:creationId xmlns:a16="http://schemas.microsoft.com/office/drawing/2014/main" id="{35D3D352-6921-451E-822E-E797F526E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 dirty="0"/>
              <a:t>Il monitoraggio costa tempo, sforzo e denaro: ne deve valere la candela …</a:t>
            </a:r>
          </a:p>
          <a:p>
            <a:pPr algn="just"/>
            <a:r>
              <a:rPr lang="it-IT" altLang="it-IT" dirty="0"/>
              <a:t>Fa parte delle regole del gioco che i manager abbiano più informazioni sui progetti che gli azionisti: del resto se gli azionisti avessero le stese informazioni non avrebbero bisogno dei manager</a:t>
            </a:r>
          </a:p>
          <a:p>
            <a:pPr algn="just"/>
            <a:r>
              <a:rPr lang="it-IT" altLang="it-IT" dirty="0"/>
              <a:t>Consiglio di amministrazione</a:t>
            </a:r>
          </a:p>
          <a:p>
            <a:pPr algn="just"/>
            <a:r>
              <a:rPr lang="it-IT" altLang="it-IT" dirty="0"/>
              <a:t>Revisioni contabili e “</a:t>
            </a:r>
            <a:r>
              <a:rPr lang="it-IT" altLang="it-IT" dirty="0" err="1"/>
              <a:t>qualified</a:t>
            </a:r>
            <a:r>
              <a:rPr lang="it-IT" altLang="it-IT" dirty="0"/>
              <a:t> opinion”</a:t>
            </a:r>
          </a:p>
          <a:p>
            <a:pPr algn="just"/>
            <a:r>
              <a:rPr lang="it-IT" altLang="it-IT" dirty="0"/>
              <a:t>Monitoraggio delle banche</a:t>
            </a:r>
          </a:p>
          <a:p>
            <a:pPr algn="just"/>
            <a:r>
              <a:rPr lang="it-IT" altLang="it-IT" dirty="0"/>
              <a:t>Azionisti: free rider </a:t>
            </a:r>
            <a:r>
              <a:rPr lang="it-IT" altLang="it-IT" dirty="0" err="1"/>
              <a:t>problem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334601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41FD7D27-F3EC-48F1-AE16-9994883C43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it-IT" dirty="0"/>
              <a:t>Remunerazione dei manager (2005)</a:t>
            </a:r>
          </a:p>
        </p:txBody>
      </p:sp>
      <p:graphicFrame>
        <p:nvGraphicFramePr>
          <p:cNvPr id="5" name="Chart 8">
            <a:extLst>
              <a:ext uri="{FF2B5EF4-FFF2-40B4-BE49-F238E27FC236}">
                <a16:creationId xmlns:a16="http://schemas.microsoft.com/office/drawing/2014/main" id="{54D65197-8EAB-4A3D-BCF9-6926C79150A6}"/>
              </a:ext>
            </a:extLst>
          </p:cNvPr>
          <p:cNvGraphicFramePr/>
          <p:nvPr/>
        </p:nvGraphicFramePr>
        <p:xfrm>
          <a:off x="1143000" y="1371600"/>
          <a:ext cx="7653714" cy="4559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2" name="TextBox 9">
            <a:extLst>
              <a:ext uri="{FF2B5EF4-FFF2-40B4-BE49-F238E27FC236}">
                <a16:creationId xmlns:a16="http://schemas.microsoft.com/office/drawing/2014/main" id="{9BCA6E25-9E1A-45D1-B674-893F941235A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24656" y="3244056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/>
              <a:t>Migliaia di dollari</a:t>
            </a:r>
          </a:p>
        </p:txBody>
      </p:sp>
      <p:sp>
        <p:nvSpPr>
          <p:cNvPr id="17413" name="CasellaDiTesto 5">
            <a:extLst>
              <a:ext uri="{FF2B5EF4-FFF2-40B4-BE49-F238E27FC236}">
                <a16:creationId xmlns:a16="http://schemas.microsoft.com/office/drawing/2014/main" id="{56FF52F4-C368-4453-9C1B-6106DD29A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600200"/>
            <a:ext cx="27432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it-IT" altLang="it-IT" sz="1400"/>
              <a:t>Blu: incentivi a lungo termine e bonus variabili</a:t>
            </a:r>
          </a:p>
          <a:p>
            <a:pPr algn="l" eaLnBrk="1" hangingPunct="1"/>
            <a:endParaRPr lang="it-IT" altLang="it-IT" sz="1400"/>
          </a:p>
          <a:p>
            <a:pPr algn="l" eaLnBrk="1" hangingPunct="1"/>
            <a:r>
              <a:rPr lang="it-IT" altLang="it-IT" sz="1400"/>
              <a:t>Rosso: remunerazione di base, benefits e perks</a:t>
            </a:r>
          </a:p>
        </p:txBody>
      </p:sp>
    </p:spTree>
    <p:extLst>
      <p:ext uri="{BB962C8B-B14F-4D97-AF65-F5344CB8AC3E}">
        <p14:creationId xmlns:p14="http://schemas.microsoft.com/office/powerpoint/2010/main" val="413399858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>
            <a:extLst>
              <a:ext uri="{FF2B5EF4-FFF2-40B4-BE49-F238E27FC236}">
                <a16:creationId xmlns:a16="http://schemas.microsoft.com/office/drawing/2014/main" id="{E71B147C-840A-4529-B14D-195CEE8BA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810500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89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>
            <a:extLst>
              <a:ext uri="{FF2B5EF4-FFF2-40B4-BE49-F238E27FC236}">
                <a16:creationId xmlns:a16="http://schemas.microsoft.com/office/drawing/2014/main" id="{780DE366-5AE2-4D8F-9A5D-89810EF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/>
              <a:t>Perché alte remunerazioni ?</a:t>
            </a:r>
          </a:p>
        </p:txBody>
      </p:sp>
      <p:sp>
        <p:nvSpPr>
          <p:cNvPr id="19459" name="Segnaposto contenuto 2">
            <a:extLst>
              <a:ext uri="{FF2B5EF4-FFF2-40B4-BE49-F238E27FC236}">
                <a16:creationId xmlns:a16="http://schemas.microsoft.com/office/drawing/2014/main" id="{4B777358-0472-4507-A6BA-1449AC73A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it-IT"/>
              <a:t>Scarsità di talenti sul mercato</a:t>
            </a:r>
          </a:p>
          <a:p>
            <a:pPr>
              <a:buFont typeface="Wingdings" panose="05000000000000000000" pitchFamily="2" charset="2"/>
              <a:buNone/>
            </a:pPr>
            <a:endParaRPr lang="it-IT" altLang="it-IT"/>
          </a:p>
          <a:p>
            <a:r>
              <a:rPr lang="it-IT" altLang="it-IT"/>
              <a:t>Stretti rapporti tra CEO ed altri membri del Consiglio di Amministrazione</a:t>
            </a:r>
          </a:p>
          <a:p>
            <a:pPr>
              <a:buFont typeface="Wingdings" panose="05000000000000000000" pitchFamily="2" charset="2"/>
              <a:buNone/>
            </a:pPr>
            <a:endParaRPr lang="it-IT" altLang="it-IT"/>
          </a:p>
          <a:p>
            <a:r>
              <a:rPr lang="it-IT" altLang="it-IT"/>
              <a:t>Governance debole</a:t>
            </a:r>
          </a:p>
          <a:p>
            <a:pPr>
              <a:buFont typeface="Wingdings" panose="05000000000000000000" pitchFamily="2" charset="2"/>
              <a:buNone/>
            </a:pPr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5078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MA Templat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BMA Template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4804</TotalTime>
  <Words>1335</Words>
  <Application>Microsoft Office PowerPoint</Application>
  <PresentationFormat>Presentazione su schermo (4:3)</PresentationFormat>
  <Paragraphs>166</Paragraphs>
  <Slides>27</Slides>
  <Notes>14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27</vt:i4>
      </vt:variant>
    </vt:vector>
  </HeadingPairs>
  <TitlesOfParts>
    <vt:vector size="39" baseType="lpstr">
      <vt:lpstr>Microsoft YaHei</vt:lpstr>
      <vt:lpstr>ＭＳ Ｐゴシック</vt:lpstr>
      <vt:lpstr>Arial</vt:lpstr>
      <vt:lpstr>Century Schoolbook</vt:lpstr>
      <vt:lpstr>Lucida Sans Unicode</vt:lpstr>
      <vt:lpstr>Symbol</vt:lpstr>
      <vt:lpstr>Times New Roman</vt:lpstr>
      <vt:lpstr>Wingdings</vt:lpstr>
      <vt:lpstr>Wingdings 2</vt:lpstr>
      <vt:lpstr>Oriel</vt:lpstr>
      <vt:lpstr>Clip</vt:lpstr>
      <vt:lpstr>Equation</vt:lpstr>
      <vt:lpstr>Presentazione standard di PowerPoint</vt:lpstr>
      <vt:lpstr>Problemi informativi</vt:lpstr>
      <vt:lpstr>Problemi di agenzia</vt:lpstr>
      <vt:lpstr>Incentivi e problemi di agenzia</vt:lpstr>
      <vt:lpstr>Incentivi</vt:lpstr>
      <vt:lpstr>Monitoraggio</vt:lpstr>
      <vt:lpstr>Remunerazione dei manager (2005)</vt:lpstr>
      <vt:lpstr>Presentazione standard di PowerPoint</vt:lpstr>
      <vt:lpstr>Perché alte remunerazioni ?</vt:lpstr>
      <vt:lpstr>Incentivi ai manager</vt:lpstr>
      <vt:lpstr>Tre forme di remunerazione per i managers</vt:lpstr>
      <vt:lpstr>Le stock option hanno 4 limiti:</vt:lpstr>
      <vt:lpstr>ROI = RETURN ON INVESTMENTS</vt:lpstr>
      <vt:lpstr>Reddito residuo ed EVA</vt:lpstr>
      <vt:lpstr>Reddito residuo ed EVA</vt:lpstr>
      <vt:lpstr>Reddito residuo ed EVA</vt:lpstr>
      <vt:lpstr>Reddito residuo ed EVA</vt:lpstr>
      <vt:lpstr>Reddito residuo ed EVA</vt:lpstr>
      <vt:lpstr>Profitto economico – economic profit (mckinsey)</vt:lpstr>
      <vt:lpstr>Profitto economico – economic profit (mckinsey)</vt:lpstr>
      <vt:lpstr>Differenza tra roi ed eva</vt:lpstr>
      <vt:lpstr>Come si muove l’EVA …</vt:lpstr>
      <vt:lpstr>Pro e contro l’EVA</vt:lpstr>
      <vt:lpstr>Per l’eva (e per la finanza) il bilancio deve essere riclassificato</vt:lpstr>
      <vt:lpstr>Affitti = debito</vt:lpstr>
      <vt:lpstr>R&amp;D = capitale sociale</vt:lpstr>
      <vt:lpstr>Il reddito contabile e il reddito economico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 Fenaughty</dc:creator>
  <cp:lastModifiedBy>emilio tomasini</cp:lastModifiedBy>
  <cp:revision>426</cp:revision>
  <cp:lastPrinted>1601-01-01T00:00:00Z</cp:lastPrinted>
  <dcterms:created xsi:type="dcterms:W3CDTF">2012-03-08T02:08:27Z</dcterms:created>
  <dcterms:modified xsi:type="dcterms:W3CDTF">2017-11-28T14:47:58Z</dcterms:modified>
</cp:coreProperties>
</file>